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9"/>
  </p:notesMasterIdLst>
  <p:handoutMasterIdLst>
    <p:handoutMasterId r:id="rId80"/>
  </p:handoutMasterIdLst>
  <p:sldIdLst>
    <p:sldId id="264" r:id="rId2"/>
    <p:sldId id="348" r:id="rId3"/>
    <p:sldId id="349" r:id="rId4"/>
    <p:sldId id="273" r:id="rId5"/>
    <p:sldId id="274" r:id="rId6"/>
    <p:sldId id="275" r:id="rId7"/>
    <p:sldId id="276" r:id="rId8"/>
    <p:sldId id="277" r:id="rId9"/>
    <p:sldId id="278" r:id="rId10"/>
    <p:sldId id="279" r:id="rId11"/>
    <p:sldId id="280" r:id="rId12"/>
    <p:sldId id="281" r:id="rId13"/>
    <p:sldId id="282" r:id="rId14"/>
    <p:sldId id="285" r:id="rId15"/>
    <p:sldId id="284" r:id="rId16"/>
    <p:sldId id="286"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8" r:id="rId47"/>
    <p:sldId id="320" r:id="rId48"/>
    <p:sldId id="317" r:id="rId49"/>
    <p:sldId id="319" r:id="rId50"/>
    <p:sldId id="321" r:id="rId51"/>
    <p:sldId id="322" r:id="rId52"/>
    <p:sldId id="323" r:id="rId53"/>
    <p:sldId id="329" r:id="rId54"/>
    <p:sldId id="330" r:id="rId55"/>
    <p:sldId id="331" r:id="rId56"/>
    <p:sldId id="324" r:id="rId57"/>
    <p:sldId id="325" r:id="rId58"/>
    <p:sldId id="326" r:id="rId59"/>
    <p:sldId id="327" r:id="rId60"/>
    <p:sldId id="328"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272" r:id="rId78"/>
  </p:sldIdLst>
  <p:sldSz cx="9144000" cy="6858000" type="screen4x3"/>
  <p:notesSz cx="6888163" cy="9623425"/>
  <p:defaultTextStyle>
    <a:defPPr>
      <a:defRPr lang="de-DE"/>
    </a:defPPr>
    <a:lvl1pPr algn="l" rtl="0" fontAlgn="base">
      <a:spcBef>
        <a:spcPct val="0"/>
      </a:spcBef>
      <a:spcAft>
        <a:spcPct val="0"/>
      </a:spcAft>
      <a:defRPr sz="2800" kern="1200">
        <a:solidFill>
          <a:schemeClr val="tx1"/>
        </a:solidFill>
        <a:latin typeface="Arial" pitchFamily="-1" charset="0"/>
        <a:ea typeface="Arial" pitchFamily="-1" charset="0"/>
        <a:cs typeface="Arial" pitchFamily="-1" charset="0"/>
      </a:defRPr>
    </a:lvl1pPr>
    <a:lvl2pPr marL="457200" algn="l" rtl="0" fontAlgn="base">
      <a:spcBef>
        <a:spcPct val="0"/>
      </a:spcBef>
      <a:spcAft>
        <a:spcPct val="0"/>
      </a:spcAft>
      <a:defRPr sz="2800" kern="1200">
        <a:solidFill>
          <a:schemeClr val="tx1"/>
        </a:solidFill>
        <a:latin typeface="Arial" pitchFamily="-1" charset="0"/>
        <a:ea typeface="Arial" pitchFamily="-1" charset="0"/>
        <a:cs typeface="Arial" pitchFamily="-1" charset="0"/>
      </a:defRPr>
    </a:lvl2pPr>
    <a:lvl3pPr marL="914400" algn="l" rtl="0" fontAlgn="base">
      <a:spcBef>
        <a:spcPct val="0"/>
      </a:spcBef>
      <a:spcAft>
        <a:spcPct val="0"/>
      </a:spcAft>
      <a:defRPr sz="2800" kern="1200">
        <a:solidFill>
          <a:schemeClr val="tx1"/>
        </a:solidFill>
        <a:latin typeface="Arial" pitchFamily="-1" charset="0"/>
        <a:ea typeface="Arial" pitchFamily="-1" charset="0"/>
        <a:cs typeface="Arial" pitchFamily="-1" charset="0"/>
      </a:defRPr>
    </a:lvl3pPr>
    <a:lvl4pPr marL="1371600" algn="l" rtl="0" fontAlgn="base">
      <a:spcBef>
        <a:spcPct val="0"/>
      </a:spcBef>
      <a:spcAft>
        <a:spcPct val="0"/>
      </a:spcAft>
      <a:defRPr sz="2800" kern="1200">
        <a:solidFill>
          <a:schemeClr val="tx1"/>
        </a:solidFill>
        <a:latin typeface="Arial" pitchFamily="-1" charset="0"/>
        <a:ea typeface="Arial" pitchFamily="-1" charset="0"/>
        <a:cs typeface="Arial" pitchFamily="-1" charset="0"/>
      </a:defRPr>
    </a:lvl4pPr>
    <a:lvl5pPr marL="1828800" algn="l" rtl="0" fontAlgn="base">
      <a:spcBef>
        <a:spcPct val="0"/>
      </a:spcBef>
      <a:spcAft>
        <a:spcPct val="0"/>
      </a:spcAft>
      <a:defRPr sz="2800" kern="1200">
        <a:solidFill>
          <a:schemeClr val="tx1"/>
        </a:solidFill>
        <a:latin typeface="Arial" pitchFamily="-1" charset="0"/>
        <a:ea typeface="Arial" pitchFamily="-1" charset="0"/>
        <a:cs typeface="Arial" pitchFamily="-1" charset="0"/>
      </a:defRPr>
    </a:lvl5pPr>
    <a:lvl6pPr marL="2286000" algn="l" defTabSz="457200" rtl="0" eaLnBrk="1" latinLnBrk="0" hangingPunct="1">
      <a:defRPr sz="2800" kern="1200">
        <a:solidFill>
          <a:schemeClr val="tx1"/>
        </a:solidFill>
        <a:latin typeface="Arial" pitchFamily="-1" charset="0"/>
        <a:ea typeface="Arial" pitchFamily="-1" charset="0"/>
        <a:cs typeface="Arial" pitchFamily="-1" charset="0"/>
      </a:defRPr>
    </a:lvl6pPr>
    <a:lvl7pPr marL="2743200" algn="l" defTabSz="457200" rtl="0" eaLnBrk="1" latinLnBrk="0" hangingPunct="1">
      <a:defRPr sz="2800" kern="1200">
        <a:solidFill>
          <a:schemeClr val="tx1"/>
        </a:solidFill>
        <a:latin typeface="Arial" pitchFamily="-1" charset="0"/>
        <a:ea typeface="Arial" pitchFamily="-1" charset="0"/>
        <a:cs typeface="Arial" pitchFamily="-1" charset="0"/>
      </a:defRPr>
    </a:lvl7pPr>
    <a:lvl8pPr marL="3200400" algn="l" defTabSz="457200" rtl="0" eaLnBrk="1" latinLnBrk="0" hangingPunct="1">
      <a:defRPr sz="2800" kern="1200">
        <a:solidFill>
          <a:schemeClr val="tx1"/>
        </a:solidFill>
        <a:latin typeface="Arial" pitchFamily="-1" charset="0"/>
        <a:ea typeface="Arial" pitchFamily="-1" charset="0"/>
        <a:cs typeface="Arial" pitchFamily="-1" charset="0"/>
      </a:defRPr>
    </a:lvl8pPr>
    <a:lvl9pPr marL="3657600" algn="l" defTabSz="457200" rtl="0" eaLnBrk="1" latinLnBrk="0" hangingPunct="1">
      <a:defRPr sz="2800" kern="1200">
        <a:solidFill>
          <a:schemeClr val="tx1"/>
        </a:solidFill>
        <a:latin typeface="Arial" pitchFamily="-1" charset="0"/>
        <a:ea typeface="Arial" pitchFamily="-1" charset="0"/>
        <a:cs typeface="Arial" pitchFamily="-1" charset="0"/>
      </a:defRPr>
    </a:lvl9pPr>
  </p:defaultTextStyle>
  <p:extLst>
    <p:ext uri="{EFAFB233-063F-42B5-8137-9DF3F51BA10A}">
      <p15:sldGuideLst xmlns:p15="http://schemas.microsoft.com/office/powerpoint/2012/main">
        <p15:guide id="1" orient="horz" pos="2160">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FF9900"/>
    <a:srgbClr val="FFA953"/>
    <a:srgbClr val="F99B1C"/>
    <a:srgbClr val="F5AD36"/>
    <a:srgbClr val="F88C21"/>
    <a:srgbClr val="EEEEEE"/>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p:cViewPr varScale="1">
        <p:scale>
          <a:sx n="130" d="100"/>
          <a:sy n="130" d="100"/>
        </p:scale>
        <p:origin x="222" y="126"/>
      </p:cViewPr>
      <p:guideLst>
        <p:guide orient="horz" pos="2160"/>
        <p:guide/>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eaLnBrk="0" hangingPunct="0">
              <a:defRPr sz="1200">
                <a:latin typeface="Arial" charset="0"/>
                <a:ea typeface="+mn-ea"/>
                <a:cs typeface="+mn-cs"/>
              </a:defRPr>
            </a:lvl1pPr>
          </a:lstStyle>
          <a:p>
            <a:pPr>
              <a:defRPr/>
            </a:pPr>
            <a:endParaRPr lang="de-DE"/>
          </a:p>
        </p:txBody>
      </p:sp>
      <p:sp>
        <p:nvSpPr>
          <p:cNvPr id="8195" name="Rectangle 3"/>
          <p:cNvSpPr>
            <a:spLocks noGrp="1" noChangeArrowheads="1"/>
          </p:cNvSpPr>
          <p:nvPr>
            <p:ph type="dt" sz="quarter" idx="1"/>
          </p:nvPr>
        </p:nvSpPr>
        <p:spPr bwMode="auto">
          <a:xfrm>
            <a:off x="3903663"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eaLnBrk="0" hangingPunct="0">
              <a:defRPr sz="1200">
                <a:latin typeface="Arial" charset="0"/>
                <a:ea typeface="+mn-ea"/>
                <a:cs typeface="+mn-cs"/>
              </a:defRPr>
            </a:lvl1pPr>
          </a:lstStyle>
          <a:p>
            <a:pPr>
              <a:defRPr/>
            </a:pPr>
            <a:endParaRPr lang="de-DE"/>
          </a:p>
        </p:txBody>
      </p:sp>
      <p:sp>
        <p:nvSpPr>
          <p:cNvPr id="8196" name="Rectangle 4"/>
          <p:cNvSpPr>
            <a:spLocks noGrp="1" noChangeArrowheads="1"/>
          </p:cNvSpPr>
          <p:nvPr>
            <p:ph type="ftr" sz="quarter" idx="2"/>
          </p:nvPr>
        </p:nvSpPr>
        <p:spPr bwMode="auto">
          <a:xfrm>
            <a:off x="0" y="9142413"/>
            <a:ext cx="2984500" cy="481012"/>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eaLnBrk="0" hangingPunct="0">
              <a:defRPr sz="1200">
                <a:latin typeface="Arial" charset="0"/>
                <a:ea typeface="+mn-ea"/>
                <a:cs typeface="+mn-cs"/>
              </a:defRPr>
            </a:lvl1pPr>
          </a:lstStyle>
          <a:p>
            <a:pPr>
              <a:defRPr/>
            </a:pPr>
            <a:endParaRPr lang="de-DE"/>
          </a:p>
        </p:txBody>
      </p:sp>
      <p:sp>
        <p:nvSpPr>
          <p:cNvPr id="8197" name="Rectangle 5"/>
          <p:cNvSpPr>
            <a:spLocks noGrp="1" noChangeArrowheads="1"/>
          </p:cNvSpPr>
          <p:nvPr>
            <p:ph type="sldNum" sz="quarter" idx="3"/>
          </p:nvPr>
        </p:nvSpPr>
        <p:spPr bwMode="auto">
          <a:xfrm>
            <a:off x="3903663" y="9142413"/>
            <a:ext cx="2984500" cy="481012"/>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eaLnBrk="0" hangingPunct="0">
              <a:defRPr sz="1200"/>
            </a:lvl1pPr>
          </a:lstStyle>
          <a:p>
            <a:pPr>
              <a:defRPr/>
            </a:pPr>
            <a:fld id="{B3B5DFCA-1BC2-404B-8DEA-036BB6520533}" type="slidenum">
              <a:rPr lang="de-DE"/>
              <a:pPr>
                <a:defRPr/>
              </a:pPr>
              <a:t>‹Nr.›</a:t>
            </a:fld>
            <a:endParaRPr lang="de-DE"/>
          </a:p>
        </p:txBody>
      </p:sp>
    </p:spTree>
    <p:extLst>
      <p:ext uri="{BB962C8B-B14F-4D97-AF65-F5344CB8AC3E}">
        <p14:creationId xmlns:p14="http://schemas.microsoft.com/office/powerpoint/2010/main" val="1517947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eaLnBrk="0" hangingPunct="0">
              <a:defRPr sz="1200">
                <a:latin typeface="Arial" charset="0"/>
                <a:ea typeface="+mn-ea"/>
                <a:cs typeface="+mn-cs"/>
              </a:defRPr>
            </a:lvl1pPr>
          </a:lstStyle>
          <a:p>
            <a:pPr>
              <a:defRPr/>
            </a:pPr>
            <a:endParaRPr lang="de-DE"/>
          </a:p>
        </p:txBody>
      </p:sp>
      <p:sp>
        <p:nvSpPr>
          <p:cNvPr id="4099" name="Rectangle 3"/>
          <p:cNvSpPr>
            <a:spLocks noGrp="1" noChangeArrowheads="1"/>
          </p:cNvSpPr>
          <p:nvPr>
            <p:ph type="dt" idx="1"/>
          </p:nvPr>
        </p:nvSpPr>
        <p:spPr bwMode="auto">
          <a:xfrm>
            <a:off x="3903663"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eaLnBrk="0" hangingPunct="0">
              <a:defRPr sz="1200">
                <a:latin typeface="Arial" charset="0"/>
                <a:ea typeface="+mn-ea"/>
                <a:cs typeface="+mn-cs"/>
              </a:defRPr>
            </a:lvl1pPr>
          </a:lstStyle>
          <a:p>
            <a:pPr>
              <a:defRPr/>
            </a:pPr>
            <a:endParaRPr lang="de-DE"/>
          </a:p>
        </p:txBody>
      </p:sp>
      <p:sp>
        <p:nvSpPr>
          <p:cNvPr id="6148"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9163" y="4570413"/>
            <a:ext cx="5049837" cy="4330700"/>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p>
            <a:pPr lvl="0"/>
            <a:r>
              <a:rPr lang="de-DE" noProof="0"/>
              <a:t>Klicken Sie, um die Textformatierung des Masters zu bearbeiten.</a:t>
            </a:r>
          </a:p>
          <a:p>
            <a:pPr lvl="0"/>
            <a:r>
              <a:rPr lang="de-DE" noProof="0"/>
              <a:t>Zweite Ebene</a:t>
            </a:r>
          </a:p>
          <a:p>
            <a:pPr lvl="0"/>
            <a:r>
              <a:rPr lang="de-DE" noProof="0"/>
              <a:t>Dritte Ebene</a:t>
            </a:r>
          </a:p>
          <a:p>
            <a:pPr lvl="0"/>
            <a:r>
              <a:rPr lang="de-DE" noProof="0"/>
              <a:t>Vierte Ebene</a:t>
            </a:r>
          </a:p>
          <a:p>
            <a:pPr lvl="0"/>
            <a:r>
              <a:rPr lang="de-DE" noProof="0"/>
              <a:t>Fünfte Ebene</a:t>
            </a:r>
          </a:p>
        </p:txBody>
      </p:sp>
      <p:sp>
        <p:nvSpPr>
          <p:cNvPr id="4102" name="Rectangle 6"/>
          <p:cNvSpPr>
            <a:spLocks noGrp="1" noChangeArrowheads="1"/>
          </p:cNvSpPr>
          <p:nvPr>
            <p:ph type="ftr" sz="quarter" idx="4"/>
          </p:nvPr>
        </p:nvSpPr>
        <p:spPr bwMode="auto">
          <a:xfrm>
            <a:off x="0" y="9142413"/>
            <a:ext cx="2984500" cy="481012"/>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eaLnBrk="0" hangingPunct="0">
              <a:defRPr sz="1200">
                <a:latin typeface="Arial" charset="0"/>
                <a:ea typeface="+mn-ea"/>
                <a:cs typeface="+mn-cs"/>
              </a:defRPr>
            </a:lvl1pPr>
          </a:lstStyle>
          <a:p>
            <a:pPr>
              <a:defRPr/>
            </a:pPr>
            <a:endParaRPr lang="de-DE"/>
          </a:p>
        </p:txBody>
      </p:sp>
      <p:sp>
        <p:nvSpPr>
          <p:cNvPr id="4103" name="Rectangle 7"/>
          <p:cNvSpPr>
            <a:spLocks noGrp="1" noChangeArrowheads="1"/>
          </p:cNvSpPr>
          <p:nvPr>
            <p:ph type="sldNum" sz="quarter" idx="5"/>
          </p:nvPr>
        </p:nvSpPr>
        <p:spPr bwMode="auto">
          <a:xfrm>
            <a:off x="3903663" y="9142413"/>
            <a:ext cx="2984500" cy="481012"/>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eaLnBrk="0" hangingPunct="0">
              <a:defRPr sz="1200"/>
            </a:lvl1pPr>
          </a:lstStyle>
          <a:p>
            <a:pPr>
              <a:defRPr/>
            </a:pPr>
            <a:fld id="{0A942D52-475A-C84E-BB83-1C6E46A9B944}" type="slidenum">
              <a:rPr lang="de-DE"/>
              <a:pPr>
                <a:defRPr/>
              </a:pPr>
              <a:t>‹Nr.›</a:t>
            </a:fld>
            <a:endParaRPr lang="de-DE"/>
          </a:p>
        </p:txBody>
      </p:sp>
    </p:spTree>
    <p:extLst>
      <p:ext uri="{BB962C8B-B14F-4D97-AF65-F5344CB8AC3E}">
        <p14:creationId xmlns:p14="http://schemas.microsoft.com/office/powerpoint/2010/main" val="2891004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1pPr>
    <a:lvl2pPr marL="37931725" indent="-37474525"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pitchFamily="-1" charset="-128"/>
      </a:defRPr>
    </a:lvl2pPr>
    <a:lvl3pPr marL="1143000" indent="-228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pitchFamily="-1" charset="-128"/>
      </a:defRPr>
    </a:lvl3pPr>
    <a:lvl4pPr marL="1600200" indent="-228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pitchFamily="-1" charset="-128"/>
      </a:defRPr>
    </a:lvl4pPr>
    <a:lvl5pPr marL="2057400" indent="-228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0A942D52-475A-C84E-BB83-1C6E46A9B944}" type="slidenum">
              <a:rPr lang="de-DE" smtClean="0"/>
              <a:pPr>
                <a:defRPr/>
              </a:pPr>
              <a:t>1</a:t>
            </a:fld>
            <a:endParaRPr lang="de-DE"/>
          </a:p>
        </p:txBody>
      </p:sp>
    </p:spTree>
    <p:extLst>
      <p:ext uri="{BB962C8B-B14F-4D97-AF65-F5344CB8AC3E}">
        <p14:creationId xmlns:p14="http://schemas.microsoft.com/office/powerpoint/2010/main" val="158509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0A942D52-475A-C84E-BB83-1C6E46A9B944}" type="slidenum">
              <a:rPr lang="de-DE" smtClean="0"/>
              <a:pPr>
                <a:defRPr/>
              </a:pPr>
              <a:t>2</a:t>
            </a:fld>
            <a:endParaRPr lang="de-DE"/>
          </a:p>
        </p:txBody>
      </p:sp>
    </p:spTree>
    <p:extLst>
      <p:ext uri="{BB962C8B-B14F-4D97-AF65-F5344CB8AC3E}">
        <p14:creationId xmlns:p14="http://schemas.microsoft.com/office/powerpoint/2010/main" val="129724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0A942D52-475A-C84E-BB83-1C6E46A9B944}" type="slidenum">
              <a:rPr lang="de-DE" smtClean="0"/>
              <a:pPr>
                <a:defRPr/>
              </a:pPr>
              <a:t>3</a:t>
            </a:fld>
            <a:endParaRPr lang="de-DE"/>
          </a:p>
        </p:txBody>
      </p:sp>
    </p:spTree>
    <p:extLst>
      <p:ext uri="{BB962C8B-B14F-4D97-AF65-F5344CB8AC3E}">
        <p14:creationId xmlns:p14="http://schemas.microsoft.com/office/powerpoint/2010/main" val="87099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32000" y="1052736"/>
            <a:ext cx="8244456" cy="5256584"/>
          </a:xfrm>
          <a:prstGeom prst="rect">
            <a:avLst/>
          </a:prstGeo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7"/>
          <p:cNvSpPr>
            <a:spLocks noGrp="1" noChangeArrowheads="1"/>
          </p:cNvSpPr>
          <p:nvPr>
            <p:ph type="title"/>
          </p:nvPr>
        </p:nvSpPr>
        <p:spPr bwMode="auto">
          <a:xfrm>
            <a:off x="432000" y="180000"/>
            <a:ext cx="5904656" cy="5334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dirty="0" err="1" smtClean="0"/>
              <a:t>Titelmaster</a:t>
            </a:r>
            <a:endParaRPr lang="en-US"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3" name="Diagrammplatzhalter 2"/>
          <p:cNvSpPr>
            <a:spLocks noGrp="1"/>
          </p:cNvSpPr>
          <p:nvPr>
            <p:ph type="chart" idx="1"/>
          </p:nvPr>
        </p:nvSpPr>
        <p:spPr>
          <a:xfrm>
            <a:off x="432000" y="1052736"/>
            <a:ext cx="8244456" cy="5256584"/>
          </a:xfrm>
          <a:prstGeom prst="rect">
            <a:avLst/>
          </a:prstGeom>
        </p:spPr>
        <p:txBody>
          <a:bodyPr/>
          <a:lstStyle/>
          <a:p>
            <a:pPr lvl="0"/>
            <a:endParaRPr lang="de-DE" noProof="0" dirty="0"/>
          </a:p>
        </p:txBody>
      </p:sp>
      <p:sp>
        <p:nvSpPr>
          <p:cNvPr id="4" name="Rectangle 37"/>
          <p:cNvSpPr>
            <a:spLocks noGrp="1" noChangeArrowheads="1"/>
          </p:cNvSpPr>
          <p:nvPr>
            <p:ph type="title"/>
          </p:nvPr>
        </p:nvSpPr>
        <p:spPr bwMode="auto">
          <a:xfrm>
            <a:off x="432000" y="180000"/>
            <a:ext cx="5904656" cy="5334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dirty="0" err="1" smtClean="0"/>
              <a:t>Titelmaster</a:t>
            </a:r>
            <a:endParaRPr lang="en-US"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4"/>
          <p:cNvSpPr txBox="1">
            <a:spLocks noChangeArrowheads="1"/>
          </p:cNvSpPr>
          <p:nvPr userDrawn="1"/>
        </p:nvSpPr>
        <p:spPr bwMode="auto">
          <a:xfrm>
            <a:off x="1800225" y="6588125"/>
            <a:ext cx="2266950" cy="215900"/>
          </a:xfrm>
          <a:prstGeom prst="rect">
            <a:avLst/>
          </a:prstGeom>
          <a:noFill/>
          <a:ln w="9525">
            <a:noFill/>
            <a:miter lim="800000"/>
            <a:headEnd/>
            <a:tailEnd/>
          </a:ln>
        </p:spPr>
        <p:txBody>
          <a:bodyPr lIns="0">
            <a:prstTxWarp prst="textNoShape">
              <a:avLst/>
            </a:prstTxWarp>
            <a:spAutoFit/>
          </a:bodyPr>
          <a:lstStyle/>
          <a:p>
            <a:pPr eaLnBrk="0" hangingPunct="0">
              <a:defRPr/>
            </a:pPr>
            <a:r>
              <a:rPr lang="de-DE" sz="800"/>
              <a:t>Prof. Dr. Ludwig Paditz</a:t>
            </a:r>
          </a:p>
        </p:txBody>
      </p:sp>
      <p:pic>
        <p:nvPicPr>
          <p:cNvPr id="1027" name="Bild 14" descr="HTW_GESAMTLOGO.png"/>
          <p:cNvPicPr>
            <a:picLocks noChangeAspect="1"/>
          </p:cNvPicPr>
          <p:nvPr userDrawn="1"/>
        </p:nvPicPr>
        <p:blipFill>
          <a:blip r:embed="rId5"/>
          <a:srcRect/>
          <a:stretch>
            <a:fillRect/>
          </a:stretch>
        </p:blipFill>
        <p:spPr bwMode="auto">
          <a:xfrm>
            <a:off x="6480175" y="288925"/>
            <a:ext cx="2339975" cy="403225"/>
          </a:xfrm>
          <a:prstGeom prst="rect">
            <a:avLst/>
          </a:prstGeom>
          <a:noFill/>
          <a:ln w="9525">
            <a:noFill/>
            <a:miter lim="800000"/>
            <a:headEnd/>
            <a:tailEnd/>
          </a:ln>
        </p:spPr>
      </p:pic>
      <p:cxnSp>
        <p:nvCxnSpPr>
          <p:cNvPr id="29" name="Gerade Verbindung 28"/>
          <p:cNvCxnSpPr/>
          <p:nvPr userDrawn="1"/>
        </p:nvCxnSpPr>
        <p:spPr bwMode="auto">
          <a:xfrm>
            <a:off x="0" y="6577013"/>
            <a:ext cx="9144000" cy="1587"/>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cxnSp>
        <p:nvCxnSpPr>
          <p:cNvPr id="39" name="Gerade Verbindung 38"/>
          <p:cNvCxnSpPr/>
          <p:nvPr userDrawn="1"/>
        </p:nvCxnSpPr>
        <p:spPr bwMode="auto">
          <a:xfrm rot="5400000">
            <a:off x="6592094" y="6690519"/>
            <a:ext cx="228600" cy="1588"/>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cxnSp>
        <p:nvCxnSpPr>
          <p:cNvPr id="40" name="Gerade Verbindung 39"/>
          <p:cNvCxnSpPr/>
          <p:nvPr userDrawn="1"/>
        </p:nvCxnSpPr>
        <p:spPr bwMode="auto">
          <a:xfrm rot="5400000">
            <a:off x="1562894" y="6690519"/>
            <a:ext cx="228600" cy="1588"/>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cxnSp>
        <p:nvCxnSpPr>
          <p:cNvPr id="13" name="Gerade Verbindung 12"/>
          <p:cNvCxnSpPr/>
          <p:nvPr userDrawn="1"/>
        </p:nvCxnSpPr>
        <p:spPr bwMode="auto">
          <a:xfrm rot="5400000">
            <a:off x="7887494" y="6690519"/>
            <a:ext cx="228600" cy="1588"/>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sp>
        <p:nvSpPr>
          <p:cNvPr id="1032" name="Text Box 24"/>
          <p:cNvSpPr txBox="1">
            <a:spLocks noChangeArrowheads="1"/>
          </p:cNvSpPr>
          <p:nvPr userDrawn="1"/>
        </p:nvSpPr>
        <p:spPr bwMode="auto">
          <a:xfrm>
            <a:off x="8099425" y="6588125"/>
            <a:ext cx="1044575" cy="215900"/>
          </a:xfrm>
          <a:prstGeom prst="rect">
            <a:avLst/>
          </a:prstGeom>
          <a:noFill/>
          <a:ln w="9525">
            <a:noFill/>
            <a:miter lim="800000"/>
            <a:headEnd/>
            <a:tailEnd/>
          </a:ln>
        </p:spPr>
        <p:txBody>
          <a:bodyPr lIns="0">
            <a:prstTxWarp prst="textNoShape">
              <a:avLst/>
            </a:prstTxWarp>
            <a:spAutoFit/>
          </a:bodyPr>
          <a:lstStyle/>
          <a:p>
            <a:pPr eaLnBrk="0" hangingPunct="0">
              <a:defRPr/>
            </a:pPr>
            <a:r>
              <a:rPr lang="de-DE" sz="800" dirty="0" smtClean="0"/>
              <a:t>27.10.2016</a:t>
            </a:r>
            <a:endParaRPr lang="de-DE" sz="800" dirty="0"/>
          </a:p>
        </p:txBody>
      </p:sp>
      <p:sp>
        <p:nvSpPr>
          <p:cNvPr id="1033" name="Textfeld 15"/>
          <p:cNvSpPr txBox="1">
            <a:spLocks noChangeArrowheads="1"/>
          </p:cNvSpPr>
          <p:nvPr userDrawn="1"/>
        </p:nvSpPr>
        <p:spPr bwMode="auto">
          <a:xfrm>
            <a:off x="-990600" y="1066800"/>
            <a:ext cx="184150" cy="523875"/>
          </a:xfrm>
          <a:prstGeom prst="rect">
            <a:avLst/>
          </a:prstGeom>
          <a:noFill/>
          <a:ln w="9525">
            <a:noFill/>
            <a:miter lim="800000"/>
            <a:headEnd/>
            <a:tailEnd/>
          </a:ln>
        </p:spPr>
        <p:txBody>
          <a:bodyPr wrap="none">
            <a:prstTxWarp prst="textNoShape">
              <a:avLst/>
            </a:prstTxWarp>
            <a:spAutoFit/>
          </a:bodyPr>
          <a:lstStyle/>
          <a:p>
            <a:pPr eaLnBrk="0" hangingPunct="0">
              <a:defRPr/>
            </a:pPr>
            <a:endParaRPr lang="de-DE"/>
          </a:p>
        </p:txBody>
      </p:sp>
      <p:cxnSp>
        <p:nvCxnSpPr>
          <p:cNvPr id="1034" name="Gerade Verbindung 16"/>
          <p:cNvCxnSpPr>
            <a:cxnSpLocks noChangeShapeType="1"/>
          </p:cNvCxnSpPr>
          <p:nvPr userDrawn="1"/>
        </p:nvCxnSpPr>
        <p:spPr bwMode="auto">
          <a:xfrm>
            <a:off x="360363" y="676275"/>
            <a:ext cx="5940425" cy="1588"/>
          </a:xfrm>
          <a:prstGeom prst="line">
            <a:avLst/>
          </a:prstGeom>
          <a:noFill/>
          <a:ln w="9525">
            <a:solidFill>
              <a:srgbClr val="FF6600"/>
            </a:solidFill>
            <a:round/>
            <a:headEnd/>
            <a:tailEnd/>
          </a:ln>
        </p:spPr>
      </p:cxnSp>
      <p:sp>
        <p:nvSpPr>
          <p:cNvPr id="1035" name="Text Box 24"/>
          <p:cNvSpPr txBox="1">
            <a:spLocks noChangeArrowheads="1"/>
          </p:cNvSpPr>
          <p:nvPr userDrawn="1"/>
        </p:nvSpPr>
        <p:spPr bwMode="auto">
          <a:xfrm>
            <a:off x="6840538" y="6588125"/>
            <a:ext cx="1008062" cy="215900"/>
          </a:xfrm>
          <a:prstGeom prst="rect">
            <a:avLst/>
          </a:prstGeom>
          <a:noFill/>
          <a:ln w="9525">
            <a:noFill/>
            <a:miter lim="800000"/>
            <a:headEnd/>
            <a:tailEnd/>
          </a:ln>
        </p:spPr>
        <p:txBody>
          <a:bodyPr lIns="0">
            <a:prstTxWarp prst="textNoShape">
              <a:avLst/>
            </a:prstTxWarp>
            <a:spAutoFit/>
          </a:bodyPr>
          <a:lstStyle/>
          <a:p>
            <a:pPr eaLnBrk="0" hangingPunct="0">
              <a:defRPr/>
            </a:pPr>
            <a:r>
              <a:rPr lang="de-DE" sz="800"/>
              <a:t>Page </a:t>
            </a:r>
            <a:fld id="{70228CB2-8956-9A4C-B8DB-A93104208964}" type="slidenum">
              <a:rPr lang="de-DE" sz="800"/>
              <a:pPr eaLnBrk="0" hangingPunct="0">
                <a:defRPr/>
              </a:pPr>
              <a:t>‹Nr.›</a:t>
            </a:fld>
            <a:endParaRPr lang="de-DE" sz="8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2000" b="1">
          <a:solidFill>
            <a:schemeClr val="tx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2000" b="1">
          <a:solidFill>
            <a:schemeClr val="tx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2000" b="1">
          <a:solidFill>
            <a:schemeClr val="tx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2000" b="1">
          <a:solidFill>
            <a:schemeClr val="tx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2000" b="1">
          <a:solidFill>
            <a:schemeClr val="tx1"/>
          </a:solidFill>
          <a:latin typeface="Arial" charset="0"/>
          <a:ea typeface="ＭＳ Ｐゴシック" pitchFamily="-1" charset="-128"/>
          <a:cs typeface="ＭＳ Ｐゴシック" pitchFamily="-1" charset="-128"/>
        </a:defRPr>
      </a:lvl5pPr>
      <a:lvl6pPr marL="457200" algn="l" rtl="0" eaLnBrk="0" fontAlgn="base" hangingPunct="0">
        <a:spcBef>
          <a:spcPct val="0"/>
        </a:spcBef>
        <a:spcAft>
          <a:spcPct val="0"/>
        </a:spcAft>
        <a:defRPr sz="2000" b="1">
          <a:solidFill>
            <a:schemeClr val="tx1"/>
          </a:solidFill>
          <a:latin typeface="Arial" charset="0"/>
        </a:defRPr>
      </a:lvl6pPr>
      <a:lvl7pPr marL="914400" algn="l" rtl="0" eaLnBrk="0" fontAlgn="base" hangingPunct="0">
        <a:spcBef>
          <a:spcPct val="0"/>
        </a:spcBef>
        <a:spcAft>
          <a:spcPct val="0"/>
        </a:spcAft>
        <a:defRPr sz="2000" b="1">
          <a:solidFill>
            <a:schemeClr val="tx1"/>
          </a:solidFill>
          <a:latin typeface="Arial" charset="0"/>
        </a:defRPr>
      </a:lvl7pPr>
      <a:lvl8pPr marL="1371600" algn="l" rtl="0" eaLnBrk="0" fontAlgn="base" hangingPunct="0">
        <a:spcBef>
          <a:spcPct val="0"/>
        </a:spcBef>
        <a:spcAft>
          <a:spcPct val="0"/>
        </a:spcAft>
        <a:defRPr sz="2000" b="1">
          <a:solidFill>
            <a:schemeClr val="tx1"/>
          </a:solidFill>
          <a:latin typeface="Arial" charset="0"/>
        </a:defRPr>
      </a:lvl8pPr>
      <a:lvl9pPr marL="1828800" algn="l" rtl="0" eaLnBrk="0" fontAlgn="base" hangingPunct="0">
        <a:spcBef>
          <a:spcPct val="0"/>
        </a:spcBef>
        <a:spcAft>
          <a:spcPct val="0"/>
        </a:spcAft>
        <a:defRPr sz="20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a:solidFill>
            <a:schemeClr val="tx1"/>
          </a:solidFill>
          <a:latin typeface="+mn-lt"/>
          <a:ea typeface="ヒラギノ角ゴ Pro W3" charset="-128"/>
          <a:cs typeface="ヒラギノ角ゴ Pro W3" pitchFamily="-1" charset="-128"/>
        </a:defRPr>
      </a:lvl2pPr>
      <a:lvl3pPr marL="1143000" indent="-228600" algn="l" rtl="0" eaLnBrk="0" fontAlgn="base" hangingPunct="0">
        <a:spcBef>
          <a:spcPct val="20000"/>
        </a:spcBef>
        <a:spcAft>
          <a:spcPct val="0"/>
        </a:spcAft>
        <a:buChar char="•"/>
        <a:defRPr sz="1600">
          <a:solidFill>
            <a:schemeClr val="tx1"/>
          </a:solidFill>
          <a:latin typeface="+mn-lt"/>
          <a:ea typeface="ヒラギノ角ゴ Pro W3" charset="-128"/>
          <a:cs typeface="ヒラギノ角ゴ Pro W3" pitchFamily="-1" charset="-128"/>
        </a:defRPr>
      </a:lvl3pPr>
      <a:lvl4pPr marL="1600200" indent="-228600" algn="l" rtl="0" eaLnBrk="0" fontAlgn="base" hangingPunct="0">
        <a:spcBef>
          <a:spcPct val="20000"/>
        </a:spcBef>
        <a:spcAft>
          <a:spcPct val="0"/>
        </a:spcAft>
        <a:buChar char="–"/>
        <a:defRPr sz="1400">
          <a:solidFill>
            <a:schemeClr val="tx1"/>
          </a:solidFill>
          <a:latin typeface="+mn-lt"/>
          <a:ea typeface="ヒラギノ角ゴ Pro W3" charset="-128"/>
          <a:cs typeface="ヒラギノ角ゴ Pro W3" pitchFamily="-1" charset="-128"/>
        </a:defRPr>
      </a:lvl4pPr>
      <a:lvl5pPr marL="2057400" indent="-228600" algn="l" rtl="0" eaLnBrk="0" fontAlgn="base" hangingPunct="0">
        <a:spcBef>
          <a:spcPct val="20000"/>
        </a:spcBef>
        <a:spcAft>
          <a:spcPct val="0"/>
        </a:spcAft>
        <a:buChar char="»"/>
        <a:defRPr sz="1400">
          <a:solidFill>
            <a:schemeClr val="tx1"/>
          </a:solidFill>
          <a:latin typeface="+mn-lt"/>
          <a:ea typeface="ヒラギノ角ゴ Pro W3" charset="-128"/>
          <a:cs typeface="ヒラギノ角ゴ Pro W3" pitchFamily="-1" charset="-128"/>
        </a:defRPr>
      </a:lvl5pPr>
      <a:lvl6pPr marL="2514600" indent="-228600" algn="l" rtl="0" eaLnBrk="0" fontAlgn="base" hangingPunct="0">
        <a:spcBef>
          <a:spcPct val="20000"/>
        </a:spcBef>
        <a:spcAft>
          <a:spcPct val="0"/>
        </a:spcAft>
        <a:buChar char="»"/>
        <a:defRPr sz="1400">
          <a:solidFill>
            <a:schemeClr val="tx1"/>
          </a:solidFill>
          <a:latin typeface="+mn-lt"/>
          <a:ea typeface="ヒラギノ角ゴ Pro W3" charset="-128"/>
        </a:defRPr>
      </a:lvl6pPr>
      <a:lvl7pPr marL="2971800" indent="-228600" algn="l" rtl="0" eaLnBrk="0" fontAlgn="base" hangingPunct="0">
        <a:spcBef>
          <a:spcPct val="20000"/>
        </a:spcBef>
        <a:spcAft>
          <a:spcPct val="0"/>
        </a:spcAft>
        <a:buChar char="»"/>
        <a:defRPr sz="1400">
          <a:solidFill>
            <a:schemeClr val="tx1"/>
          </a:solidFill>
          <a:latin typeface="+mn-lt"/>
          <a:ea typeface="ヒラギノ角ゴ Pro W3" charset="-128"/>
        </a:defRPr>
      </a:lvl7pPr>
      <a:lvl8pPr marL="3429000" indent="-228600" algn="l" rtl="0" eaLnBrk="0" fontAlgn="base" hangingPunct="0">
        <a:spcBef>
          <a:spcPct val="20000"/>
        </a:spcBef>
        <a:spcAft>
          <a:spcPct val="0"/>
        </a:spcAft>
        <a:buChar char="»"/>
        <a:defRPr sz="1400">
          <a:solidFill>
            <a:schemeClr val="tx1"/>
          </a:solidFill>
          <a:latin typeface="+mn-lt"/>
          <a:ea typeface="ヒラギノ角ゴ Pro W3" charset="-128"/>
        </a:defRPr>
      </a:lvl8pPr>
      <a:lvl9pPr marL="3886200" indent="-228600" algn="l" rtl="0" eaLnBrk="0" fontAlgn="base" hangingPunct="0">
        <a:spcBef>
          <a:spcPct val="20000"/>
        </a:spcBef>
        <a:spcAft>
          <a:spcPct val="0"/>
        </a:spcAft>
        <a:buChar char="»"/>
        <a:defRPr sz="1400">
          <a:solidFill>
            <a:schemeClr val="tx1"/>
          </a:solidFill>
          <a:latin typeface="+mn-lt"/>
          <a:ea typeface="ヒラギノ角ゴ Pro W3"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xml"/><Relationship Id="rId4" Type="http://schemas.openxmlformats.org/officeDocument/2006/relationships/image" Target="../media/image166.png"/></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xml"/><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4-0247"/>
          <p:cNvPicPr>
            <a:picLocks noChangeAspect="1" noChangeArrowheads="1"/>
          </p:cNvPicPr>
          <p:nvPr/>
        </p:nvPicPr>
        <p:blipFill>
          <a:blip r:embed="rId3"/>
          <a:srcRect/>
          <a:stretch>
            <a:fillRect/>
          </a:stretch>
        </p:blipFill>
        <p:spPr bwMode="auto">
          <a:xfrm>
            <a:off x="-36513" y="765175"/>
            <a:ext cx="9180513" cy="5832475"/>
          </a:xfrm>
          <a:prstGeom prst="rect">
            <a:avLst/>
          </a:prstGeom>
          <a:noFill/>
          <a:ln w="9525">
            <a:noFill/>
            <a:miter lim="800000"/>
            <a:headEnd/>
            <a:tailEnd/>
          </a:ln>
        </p:spPr>
      </p:pic>
      <p:sp>
        <p:nvSpPr>
          <p:cNvPr id="7171" name="Inhaltsplatzhalter 1"/>
          <p:cNvSpPr>
            <a:spLocks noGrp="1"/>
          </p:cNvSpPr>
          <p:nvPr>
            <p:ph idx="1"/>
          </p:nvPr>
        </p:nvSpPr>
        <p:spPr bwMode="auto">
          <a:xfrm>
            <a:off x="250825" y="2349500"/>
            <a:ext cx="8785225" cy="3959225"/>
          </a:xfrm>
          <a:noFill/>
          <a:ln>
            <a:miter lim="800000"/>
            <a:headEnd/>
            <a:tailEnd/>
          </a:ln>
        </p:spPr>
        <p:txBody>
          <a:bodyPr vert="horz" wrap="square" lIns="91440" tIns="45720" rIns="91440" bIns="45720" numCol="1" anchor="t" anchorCtr="0" compatLnSpc="1">
            <a:prstTxWarp prst="textNoShape">
              <a:avLst/>
            </a:prstTxWarp>
          </a:bodyPr>
          <a:lstStyle/>
          <a:p>
            <a:pPr marL="0" indent="0" algn="ctr">
              <a:buFontTx/>
              <a:buNone/>
            </a:pPr>
            <a:endParaRPr lang="de-DE" sz="6600" b="1"/>
          </a:p>
          <a:p>
            <a:pPr marL="0" indent="0" algn="ctr">
              <a:buFontTx/>
              <a:buNone/>
            </a:pPr>
            <a:endParaRPr lang="de-DE" sz="6600" b="1"/>
          </a:p>
          <a:p>
            <a:pPr marL="0" indent="0" algn="ctr">
              <a:buFontTx/>
              <a:buNone/>
            </a:pPr>
            <a:r>
              <a:rPr lang="de-DE" sz="5400" b="1">
                <a:solidFill>
                  <a:schemeClr val="bg1"/>
                </a:solidFill>
              </a:rPr>
              <a:t>Dresden University of Applied Sciences</a:t>
            </a:r>
            <a:endParaRPr lang="de-DE" sz="4000" b="1"/>
          </a:p>
        </p:txBody>
      </p:sp>
      <p:sp>
        <p:nvSpPr>
          <p:cNvPr id="7172" name="Titel 2"/>
          <p:cNvSpPr>
            <a:spLocks noGrp="1"/>
          </p:cNvSpPr>
          <p:nvPr>
            <p:ph type="title"/>
          </p:nvPr>
        </p:nvSpPr>
        <p:spPr>
          <a:xfrm>
            <a:off x="323528" y="179388"/>
            <a:ext cx="6013772" cy="533400"/>
          </a:xfrm>
          <a:noFill/>
          <a:ln>
            <a:miter lim="800000"/>
            <a:headEnd/>
            <a:tailEnd/>
          </a:ln>
        </p:spPr>
        <p:txBody>
          <a:bodyPr/>
          <a:lstStyle/>
          <a:p>
            <a:r>
              <a:rPr lang="en-US" dirty="0"/>
              <a:t>Opportunities and methods of using </a:t>
            </a:r>
            <a:r>
              <a:rPr lang="en-US" dirty="0" err="1"/>
              <a:t>ClassPad</a:t>
            </a:r>
            <a:r>
              <a:rPr lang="en-US" dirty="0"/>
              <a:t> </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79388" y="1125538"/>
            <a:ext cx="8785225" cy="4352925"/>
          </a:xfrm>
          <a:prstGeom prst="rect">
            <a:avLst/>
          </a:prstGeom>
          <a:noFill/>
          <a:ln w="9525">
            <a:noFill/>
            <a:miter lim="800000"/>
            <a:headEnd/>
            <a:tailEnd/>
          </a:ln>
        </p:spPr>
        <p:txBody>
          <a:bodyPr>
            <a:prstTxWarp prst="textNoShape">
              <a:avLst/>
            </a:prstTxWarp>
            <a:spAutoFit/>
          </a:bodyPr>
          <a:lstStyle/>
          <a:p>
            <a:r>
              <a:rPr lang="de-DE" b="1"/>
              <a:t>eActivity:</a:t>
            </a:r>
          </a:p>
          <a:p>
            <a:endParaRPr lang="de-DE" sz="1400" b="1"/>
          </a:p>
          <a:p>
            <a:r>
              <a:rPr lang="en-GB" sz="2400"/>
              <a:t> Thus, all tasks can be worked on with the possibilities of the  </a:t>
            </a:r>
          </a:p>
          <a:p>
            <a:r>
              <a:rPr lang="en-GB" sz="2400"/>
              <a:t> computer. </a:t>
            </a:r>
          </a:p>
          <a:p>
            <a:endParaRPr lang="en-GB" sz="1400"/>
          </a:p>
          <a:p>
            <a:r>
              <a:rPr lang="en-GB" sz="2400"/>
              <a:t> At the same time, the documentation of the work can be </a:t>
            </a:r>
          </a:p>
          <a:p>
            <a:r>
              <a:rPr lang="en-GB" sz="2400"/>
              <a:t> entered directly. </a:t>
            </a:r>
          </a:p>
          <a:p>
            <a:endParaRPr lang="en-GB" sz="1400"/>
          </a:p>
          <a:p>
            <a:r>
              <a:rPr lang="en-GB" sz="2400"/>
              <a:t> The found results can to be visualized immediately or the </a:t>
            </a:r>
          </a:p>
          <a:p>
            <a:r>
              <a:rPr lang="en-GB" sz="2400"/>
              <a:t> results may be in a hidden file, can be viewed. </a:t>
            </a:r>
          </a:p>
          <a:p>
            <a:endParaRPr lang="en-GB" sz="1400"/>
          </a:p>
          <a:p>
            <a:r>
              <a:rPr lang="en-GB" sz="2400"/>
              <a:t> It is an interactive work of the students, between setting of </a:t>
            </a:r>
          </a:p>
          <a:p>
            <a:r>
              <a:rPr lang="en-GB" sz="2400"/>
              <a:t> tasks and the results and control of the results themselves.</a:t>
            </a:r>
            <a:r>
              <a:rPr lang="de-DE"/>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2"/>
          <p:cNvSpPr>
            <a:spLocks noGrp="1"/>
          </p:cNvSpPr>
          <p:nvPr>
            <p:ph type="title" idx="4294967295"/>
          </p:nvPr>
        </p:nvSpPr>
        <p:spPr bwMode="auto">
          <a:xfrm>
            <a:off x="323528" y="179388"/>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pic>
        <p:nvPicPr>
          <p:cNvPr id="15363" name="Picture 4" descr="Casio_fx-CP400_main"/>
          <p:cNvPicPr>
            <a:picLocks noChangeAspect="1" noChangeArrowheads="1"/>
          </p:cNvPicPr>
          <p:nvPr/>
        </p:nvPicPr>
        <p:blipFill>
          <a:blip r:embed="rId2"/>
          <a:srcRect/>
          <a:stretch>
            <a:fillRect/>
          </a:stretch>
        </p:blipFill>
        <p:spPr bwMode="auto">
          <a:xfrm>
            <a:off x="5076825" y="1268413"/>
            <a:ext cx="3838575" cy="5057775"/>
          </a:xfrm>
          <a:prstGeom prst="rect">
            <a:avLst/>
          </a:prstGeom>
          <a:noFill/>
          <a:ln w="9525">
            <a:noFill/>
            <a:miter lim="800000"/>
            <a:headEnd/>
            <a:tailEnd/>
          </a:ln>
        </p:spPr>
      </p:pic>
      <p:sp>
        <p:nvSpPr>
          <p:cNvPr id="15364" name="Text Box 3"/>
          <p:cNvSpPr txBox="1">
            <a:spLocks noChangeArrowheads="1"/>
          </p:cNvSpPr>
          <p:nvPr/>
        </p:nvSpPr>
        <p:spPr bwMode="auto">
          <a:xfrm>
            <a:off x="250825" y="1125538"/>
            <a:ext cx="5473700" cy="5173662"/>
          </a:xfrm>
          <a:prstGeom prst="rect">
            <a:avLst/>
          </a:prstGeom>
          <a:noFill/>
          <a:ln w="9525">
            <a:noFill/>
            <a:miter lim="800000"/>
            <a:headEnd/>
            <a:tailEnd/>
          </a:ln>
        </p:spPr>
        <p:txBody>
          <a:bodyPr>
            <a:prstTxWarp prst="textNoShape">
              <a:avLst/>
            </a:prstTxWarp>
            <a:spAutoFit/>
          </a:bodyPr>
          <a:lstStyle/>
          <a:p>
            <a:r>
              <a:rPr lang="de-DE" b="1" dirty="0"/>
              <a:t>The </a:t>
            </a:r>
            <a:r>
              <a:rPr lang="de-DE" b="1" dirty="0" err="1"/>
              <a:t>tool</a:t>
            </a:r>
            <a:r>
              <a:rPr lang="de-DE" b="1" dirty="0"/>
              <a:t> – </a:t>
            </a:r>
            <a:r>
              <a:rPr lang="de-DE" b="1" dirty="0" err="1"/>
              <a:t>ClassPad</a:t>
            </a:r>
            <a:r>
              <a:rPr lang="de-DE" b="1" dirty="0"/>
              <a:t> 400:</a:t>
            </a:r>
          </a:p>
          <a:p>
            <a:endParaRPr lang="de-DE" sz="1400" b="1" dirty="0"/>
          </a:p>
          <a:p>
            <a:r>
              <a:rPr lang="de-DE" sz="2400" dirty="0" err="1"/>
              <a:t>Графический</a:t>
            </a:r>
            <a:r>
              <a:rPr lang="de-DE" sz="2400" dirty="0"/>
              <a:t> </a:t>
            </a:r>
            <a:r>
              <a:rPr lang="de-DE" sz="2400" dirty="0" err="1"/>
              <a:t>калькулятор</a:t>
            </a:r>
            <a:r>
              <a:rPr lang="de-DE" sz="2400" dirty="0"/>
              <a:t> </a:t>
            </a:r>
          </a:p>
          <a:p>
            <a:r>
              <a:rPr lang="de-DE" sz="2400" dirty="0"/>
              <a:t>с </a:t>
            </a:r>
            <a:r>
              <a:rPr lang="de-DE" sz="2400" dirty="0" err="1"/>
              <a:t>сенсорным</a:t>
            </a:r>
            <a:r>
              <a:rPr lang="de-DE" sz="2400" dirty="0"/>
              <a:t> </a:t>
            </a:r>
            <a:r>
              <a:rPr lang="de-DE" sz="2400" dirty="0" err="1"/>
              <a:t>дисплеем</a:t>
            </a:r>
            <a:endParaRPr lang="de-DE" sz="2400" dirty="0"/>
          </a:p>
          <a:p>
            <a:endParaRPr lang="de-DE" sz="1400" b="1" dirty="0"/>
          </a:p>
          <a:p>
            <a:r>
              <a:rPr lang="de-DE" sz="2400" dirty="0"/>
              <a:t>Fx-CP400 </a:t>
            </a:r>
            <a:r>
              <a:rPr lang="de-DE" sz="2400" dirty="0" err="1"/>
              <a:t>обладает</a:t>
            </a:r>
            <a:r>
              <a:rPr lang="de-DE" sz="2400" dirty="0"/>
              <a:t> </a:t>
            </a:r>
            <a:r>
              <a:rPr lang="de-DE" sz="2400" dirty="0" err="1"/>
              <a:t>рядом</a:t>
            </a:r>
            <a:r>
              <a:rPr lang="de-DE" sz="2400" dirty="0"/>
              <a:t> </a:t>
            </a:r>
            <a:r>
              <a:rPr lang="de-DE" sz="2400" dirty="0" err="1"/>
              <a:t>функций</a:t>
            </a:r>
            <a:r>
              <a:rPr lang="de-DE" sz="2400" dirty="0"/>
              <a:t>, </a:t>
            </a:r>
            <a:r>
              <a:rPr lang="de-DE" sz="2400" dirty="0" err="1"/>
              <a:t>помогающих</a:t>
            </a:r>
            <a:r>
              <a:rPr lang="de-DE" sz="2400" dirty="0"/>
              <a:t> </a:t>
            </a:r>
            <a:r>
              <a:rPr lang="de-DE" sz="2400" dirty="0" err="1"/>
              <a:t>школьникам</a:t>
            </a:r>
            <a:r>
              <a:rPr lang="de-DE" sz="2400" dirty="0"/>
              <a:t> </a:t>
            </a:r>
            <a:r>
              <a:rPr lang="de-DE" sz="2400" dirty="0" err="1"/>
              <a:t>лучше</a:t>
            </a:r>
            <a:r>
              <a:rPr lang="de-DE" sz="2400" dirty="0"/>
              <a:t> </a:t>
            </a:r>
            <a:r>
              <a:rPr lang="de-DE" sz="2400" dirty="0" err="1"/>
              <a:t>усваивать</a:t>
            </a:r>
            <a:r>
              <a:rPr lang="de-DE" sz="2400" dirty="0"/>
              <a:t> </a:t>
            </a:r>
            <a:r>
              <a:rPr lang="de-DE" sz="2400" dirty="0" err="1"/>
              <a:t>материал</a:t>
            </a:r>
            <a:r>
              <a:rPr lang="de-DE" sz="2400" dirty="0"/>
              <a:t>: </a:t>
            </a:r>
          </a:p>
          <a:p>
            <a:endParaRPr lang="de-DE" sz="1400" dirty="0"/>
          </a:p>
          <a:p>
            <a:r>
              <a:rPr lang="de-DE" sz="2400" dirty="0"/>
              <a:t>USB </a:t>
            </a:r>
            <a:r>
              <a:rPr lang="de-DE" sz="2400" dirty="0" err="1"/>
              <a:t>поддержка</a:t>
            </a:r>
            <a:r>
              <a:rPr lang="de-DE" sz="2400" dirty="0"/>
              <a:t> </a:t>
            </a:r>
            <a:r>
              <a:rPr lang="de-DE" sz="2400" dirty="0" err="1"/>
              <a:t>для</a:t>
            </a:r>
            <a:r>
              <a:rPr lang="de-DE" sz="2400" dirty="0"/>
              <a:t> </a:t>
            </a:r>
            <a:r>
              <a:rPr lang="de-DE" sz="2400" dirty="0" err="1"/>
              <a:t>быстрой</a:t>
            </a:r>
            <a:r>
              <a:rPr lang="de-DE" sz="2400" dirty="0"/>
              <a:t> и </a:t>
            </a:r>
            <a:r>
              <a:rPr lang="de-DE" sz="2400" dirty="0" err="1"/>
              <a:t>легкой</a:t>
            </a:r>
            <a:r>
              <a:rPr lang="de-DE" sz="2400" dirty="0"/>
              <a:t> </a:t>
            </a:r>
            <a:r>
              <a:rPr lang="de-DE" sz="2400" dirty="0" err="1"/>
              <a:t>передачи</a:t>
            </a:r>
            <a:r>
              <a:rPr lang="de-DE" sz="2400" dirty="0"/>
              <a:t> </a:t>
            </a:r>
            <a:r>
              <a:rPr lang="de-DE" sz="2400" dirty="0" err="1"/>
              <a:t>данных</a:t>
            </a:r>
            <a:r>
              <a:rPr lang="de-DE" sz="2400" dirty="0"/>
              <a:t> и </a:t>
            </a:r>
            <a:r>
              <a:rPr lang="de-DE" sz="2400" dirty="0" err="1"/>
              <a:t>сов-местимость</a:t>
            </a:r>
            <a:r>
              <a:rPr lang="de-DE" sz="2400" dirty="0"/>
              <a:t> с </a:t>
            </a:r>
            <a:r>
              <a:rPr lang="de-DE" sz="2400" b="1" dirty="0" err="1"/>
              <a:t>проектором</a:t>
            </a:r>
            <a:r>
              <a:rPr lang="de-DE" sz="2400" dirty="0"/>
              <a:t> CASIO </a:t>
            </a:r>
            <a:r>
              <a:rPr lang="de-DE" sz="2400" dirty="0" err="1"/>
              <a:t>для</a:t>
            </a:r>
            <a:r>
              <a:rPr lang="de-DE" sz="2400" dirty="0"/>
              <a:t> </a:t>
            </a:r>
            <a:r>
              <a:rPr lang="de-DE" sz="2400" dirty="0" err="1"/>
              <a:t>отображения</a:t>
            </a:r>
            <a:r>
              <a:rPr lang="de-DE" sz="2400" dirty="0"/>
              <a:t> </a:t>
            </a:r>
            <a:r>
              <a:rPr lang="de-DE" sz="2400" dirty="0" err="1"/>
              <a:t>информации</a:t>
            </a:r>
            <a:r>
              <a:rPr lang="de-DE" sz="2400" dirty="0"/>
              <a:t> </a:t>
            </a:r>
            <a:r>
              <a:rPr lang="de-DE" sz="2400" dirty="0" err="1"/>
              <a:t>на</a:t>
            </a:r>
            <a:r>
              <a:rPr lang="de-DE" sz="2400" dirty="0"/>
              <a:t> </a:t>
            </a:r>
            <a:r>
              <a:rPr lang="de-DE" sz="2400" dirty="0" err="1"/>
              <a:t>доске</a:t>
            </a:r>
            <a:r>
              <a:rPr lang="de-DE" sz="2400" dirty="0"/>
              <a:t>. </a:t>
            </a:r>
          </a:p>
          <a:p>
            <a:r>
              <a:rPr lang="de-DE" sz="2400" dirty="0"/>
              <a:t>                http://edu.casio.ru/fx-cp400/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2"/>
          <p:cNvSpPr>
            <a:spLocks noGrp="1"/>
          </p:cNvSpPr>
          <p:nvPr>
            <p:ph type="title" idx="4294967295"/>
          </p:nvPr>
        </p:nvSpPr>
        <p:spPr bwMode="auto">
          <a:xfrm>
            <a:off x="323528" y="179388"/>
            <a:ext cx="5941764"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6387" name="Text Box 4"/>
          <p:cNvSpPr txBox="1">
            <a:spLocks noChangeArrowheads="1"/>
          </p:cNvSpPr>
          <p:nvPr/>
        </p:nvSpPr>
        <p:spPr bwMode="auto">
          <a:xfrm>
            <a:off x="250825" y="1125538"/>
            <a:ext cx="8569325" cy="1373187"/>
          </a:xfrm>
          <a:prstGeom prst="rect">
            <a:avLst/>
          </a:prstGeom>
          <a:noFill/>
          <a:ln w="9525">
            <a:noFill/>
            <a:miter lim="800000"/>
            <a:headEnd/>
            <a:tailEnd/>
          </a:ln>
        </p:spPr>
        <p:txBody>
          <a:bodyPr>
            <a:prstTxWarp prst="textNoShape">
              <a:avLst/>
            </a:prstTxWarp>
            <a:spAutoFit/>
          </a:bodyPr>
          <a:lstStyle/>
          <a:p>
            <a:r>
              <a:rPr lang="de-DE" b="1" dirty="0"/>
              <a:t>The </a:t>
            </a:r>
            <a:r>
              <a:rPr lang="de-DE" b="1" dirty="0" err="1"/>
              <a:t>tool</a:t>
            </a:r>
            <a:r>
              <a:rPr lang="de-DE" b="1" dirty="0"/>
              <a:t> – </a:t>
            </a:r>
            <a:r>
              <a:rPr lang="de-DE" b="1" dirty="0" err="1"/>
              <a:t>Beamer</a:t>
            </a:r>
            <a:r>
              <a:rPr lang="de-DE" b="1" dirty="0"/>
              <a:t> XJ-A146:</a:t>
            </a:r>
          </a:p>
          <a:p>
            <a:endParaRPr lang="de-DE" b="1" dirty="0"/>
          </a:p>
          <a:p>
            <a:r>
              <a:rPr lang="de-DE" dirty="0"/>
              <a:t>http://casio-projectors.ru/products/xja146/</a:t>
            </a:r>
          </a:p>
        </p:txBody>
      </p:sp>
      <p:pic>
        <p:nvPicPr>
          <p:cNvPr id="16388" name="Picture 5" descr="main_euro"/>
          <p:cNvPicPr>
            <a:picLocks noChangeAspect="1" noChangeArrowheads="1"/>
          </p:cNvPicPr>
          <p:nvPr/>
        </p:nvPicPr>
        <p:blipFill>
          <a:blip r:embed="rId2"/>
          <a:srcRect/>
          <a:stretch>
            <a:fillRect/>
          </a:stretch>
        </p:blipFill>
        <p:spPr bwMode="auto">
          <a:xfrm>
            <a:off x="468313" y="3213100"/>
            <a:ext cx="817245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2"/>
          <p:cNvSpPr>
            <a:spLocks noGrp="1"/>
          </p:cNvSpPr>
          <p:nvPr>
            <p:ph type="title" idx="4294967295"/>
          </p:nvPr>
        </p:nvSpPr>
        <p:spPr bwMode="auto">
          <a:xfrm>
            <a:off x="323528" y="179388"/>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7411" name="Text Box 5"/>
          <p:cNvSpPr txBox="1">
            <a:spLocks noChangeArrowheads="1"/>
          </p:cNvSpPr>
          <p:nvPr/>
        </p:nvSpPr>
        <p:spPr bwMode="auto">
          <a:xfrm>
            <a:off x="663575" y="1268413"/>
            <a:ext cx="3116263" cy="2895600"/>
          </a:xfrm>
          <a:prstGeom prst="rect">
            <a:avLst/>
          </a:prstGeom>
          <a:noFill/>
          <a:ln w="9525">
            <a:noFill/>
            <a:miter lim="800000"/>
            <a:headEnd/>
            <a:tailEnd/>
          </a:ln>
        </p:spPr>
        <p:txBody>
          <a:bodyPr>
            <a:prstTxWarp prst="textNoShape">
              <a:avLst/>
            </a:prstTxWarp>
            <a:spAutoFit/>
          </a:bodyPr>
          <a:lstStyle/>
          <a:p>
            <a:r>
              <a:rPr lang="de-DE" b="1"/>
              <a:t>eActivity – </a:t>
            </a:r>
          </a:p>
          <a:p>
            <a:r>
              <a:rPr lang="de-DE" b="1"/>
              <a:t>an example</a:t>
            </a:r>
          </a:p>
          <a:p>
            <a:endParaRPr lang="de-DE"/>
          </a:p>
          <a:p>
            <a:r>
              <a:rPr lang="de-DE" sz="2400"/>
              <a:t>According to the instructions from the formula construct a rhombus:</a:t>
            </a:r>
            <a:r>
              <a:rPr lang="de-DE"/>
              <a:t> </a:t>
            </a:r>
          </a:p>
        </p:txBody>
      </p:sp>
      <p:pic>
        <p:nvPicPr>
          <p:cNvPr id="5" name="eActivity.avi">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4644008" y="764704"/>
            <a:ext cx="3810000" cy="56914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79388" y="1096868"/>
            <a:ext cx="8785225" cy="1015663"/>
          </a:xfrm>
          <a:prstGeom prst="rect">
            <a:avLst/>
          </a:prstGeom>
          <a:noFill/>
          <a:ln w="9525">
            <a:noFill/>
            <a:miter lim="800000"/>
            <a:headEnd/>
            <a:tailEnd/>
          </a:ln>
        </p:spPr>
        <p:txBody>
          <a:bodyPr>
            <a:prstTxWarp prst="textNoShape">
              <a:avLst/>
            </a:prstTxWarp>
            <a:spAutoFit/>
          </a:bodyPr>
          <a:lstStyle/>
          <a:p>
            <a:r>
              <a:rPr lang="de-DE" b="1" dirty="0" smtClean="0"/>
              <a:t>  </a:t>
            </a:r>
            <a:r>
              <a:rPr lang="de-DE" b="1" dirty="0" err="1" smtClean="0"/>
              <a:t>eActivity</a:t>
            </a:r>
            <a:r>
              <a:rPr lang="de-DE" b="1" dirty="0" smtClean="0"/>
              <a:t>:    </a:t>
            </a:r>
            <a:r>
              <a:rPr lang="az-Cyrl-AZ" b="1" dirty="0" smtClean="0"/>
              <a:t>4</a:t>
            </a:r>
            <a:r>
              <a:rPr lang="az-Cyrl-AZ" b="1" dirty="0"/>
              <a:t>. </a:t>
            </a:r>
            <a:r>
              <a:rPr lang="az-Cyrl-AZ" b="1" dirty="0" smtClean="0"/>
              <a:t>ГЕОМЕТРИЯ</a:t>
            </a:r>
            <a:r>
              <a:rPr lang="de-DE" b="1" dirty="0" smtClean="0"/>
              <a:t>    </a:t>
            </a:r>
            <a:r>
              <a:rPr lang="az-Cyrl-AZ" b="1" dirty="0" smtClean="0"/>
              <a:t>4.2</a:t>
            </a:r>
            <a:r>
              <a:rPr lang="az-Cyrl-AZ" b="1" dirty="0"/>
              <a:t>. </a:t>
            </a:r>
            <a:r>
              <a:rPr lang="az-Cyrl-AZ" b="1" dirty="0" smtClean="0"/>
              <a:t>Стереометпия</a:t>
            </a:r>
            <a:endParaRPr lang="de-DE" b="1" dirty="0" smtClean="0"/>
          </a:p>
          <a:p>
            <a:endParaRPr lang="de-DE" sz="800" b="1" dirty="0"/>
          </a:p>
          <a:p>
            <a:r>
              <a:rPr lang="de-DE" sz="2400" b="1" dirty="0" smtClean="0"/>
              <a:t>       </a:t>
            </a:r>
            <a:r>
              <a:rPr lang="ru-RU" sz="2400" b="1" dirty="0" smtClean="0"/>
              <a:t>Ребро </a:t>
            </a:r>
            <a:r>
              <a:rPr lang="ru-RU" sz="2400" b="1" dirty="0"/>
              <a:t>куба равно 4√(3). Найдите диагональ куба.</a:t>
            </a:r>
            <a:r>
              <a:rPr lang="de-DE" sz="2400" b="1" dirty="0" smtClean="0"/>
              <a:t> </a:t>
            </a:r>
            <a:endParaRPr lang="de-DE" sz="2400" b="1"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63" y="2591524"/>
            <a:ext cx="2186940" cy="357378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460" y="2591524"/>
            <a:ext cx="2186940" cy="3573780"/>
          </a:xfrm>
          <a:prstGeom prst="rect">
            <a:avLst/>
          </a:prstGeom>
        </p:spPr>
      </p:pic>
      <p:pic>
        <p:nvPicPr>
          <p:cNvPr id="7" name="Bild 6"/>
          <p:cNvPicPr>
            <a:picLocks noChangeAspect="1"/>
          </p:cNvPicPr>
          <p:nvPr/>
        </p:nvPicPr>
        <p:blipFill>
          <a:blip r:embed="rId4"/>
          <a:stretch>
            <a:fillRect/>
          </a:stretch>
        </p:blipFill>
        <p:spPr>
          <a:xfrm>
            <a:off x="3469640" y="2616200"/>
            <a:ext cx="2169160" cy="3556000"/>
          </a:xfrm>
          <a:prstGeom prst="rect">
            <a:avLst/>
          </a:prstGeom>
        </p:spPr>
      </p:pic>
    </p:spTree>
    <p:extLst>
      <p:ext uri="{BB962C8B-B14F-4D97-AF65-F5344CB8AC3E}">
        <p14:creationId xmlns:p14="http://schemas.microsoft.com/office/powerpoint/2010/main" val="1340559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79388" y="1096868"/>
            <a:ext cx="8785225" cy="1015663"/>
          </a:xfrm>
          <a:prstGeom prst="rect">
            <a:avLst/>
          </a:prstGeom>
          <a:noFill/>
          <a:ln w="9525">
            <a:noFill/>
            <a:miter lim="800000"/>
            <a:headEnd/>
            <a:tailEnd/>
          </a:ln>
        </p:spPr>
        <p:txBody>
          <a:bodyPr>
            <a:prstTxWarp prst="textNoShape">
              <a:avLst/>
            </a:prstTxWarp>
            <a:spAutoFit/>
          </a:bodyPr>
          <a:lstStyle/>
          <a:p>
            <a:r>
              <a:rPr lang="de-DE" b="1" dirty="0" smtClean="0"/>
              <a:t>  </a:t>
            </a:r>
            <a:r>
              <a:rPr lang="de-DE" b="1" dirty="0" err="1" smtClean="0"/>
              <a:t>eActivity</a:t>
            </a:r>
            <a:r>
              <a:rPr lang="de-DE" b="1" dirty="0" smtClean="0"/>
              <a:t>:   </a:t>
            </a:r>
            <a:r>
              <a:rPr lang="az-Cyrl-AZ" b="1" dirty="0" smtClean="0"/>
              <a:t>4</a:t>
            </a:r>
            <a:r>
              <a:rPr lang="az-Cyrl-AZ" b="1" dirty="0"/>
              <a:t>. </a:t>
            </a:r>
            <a:r>
              <a:rPr lang="az-Cyrl-AZ" b="1" dirty="0" smtClean="0"/>
              <a:t>ГЕОМЕТРИЯ</a:t>
            </a:r>
            <a:r>
              <a:rPr lang="de-DE" b="1" dirty="0" smtClean="0"/>
              <a:t>      </a:t>
            </a:r>
            <a:r>
              <a:rPr lang="az-Cyrl-AZ" b="1" dirty="0" smtClean="0"/>
              <a:t>4.2</a:t>
            </a:r>
            <a:r>
              <a:rPr lang="az-Cyrl-AZ" b="1" dirty="0"/>
              <a:t>. </a:t>
            </a:r>
            <a:r>
              <a:rPr lang="az-Cyrl-AZ" b="1" dirty="0" smtClean="0"/>
              <a:t>Стереометпия</a:t>
            </a:r>
            <a:endParaRPr lang="de-DE" b="1" dirty="0" smtClean="0"/>
          </a:p>
          <a:p>
            <a:endParaRPr lang="de-DE" sz="800" b="1" dirty="0" smtClean="0"/>
          </a:p>
          <a:p>
            <a:r>
              <a:rPr lang="de-DE" sz="2400" b="1" dirty="0" smtClean="0"/>
              <a:t>                    </a:t>
            </a:r>
            <a:r>
              <a:rPr lang="ru-RU" sz="2400" b="1" dirty="0" smtClean="0"/>
              <a:t>Ответ</a:t>
            </a:r>
            <a:r>
              <a:rPr lang="ru-RU" sz="2400" b="1" dirty="0"/>
              <a:t>: диагональ куба равно 12.</a:t>
            </a:r>
            <a:endParaRPr lang="de-DE" sz="2400" b="1"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180" y="2591524"/>
            <a:ext cx="2186940" cy="357378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484" y="2591524"/>
            <a:ext cx="2186940" cy="357378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76" y="2591524"/>
            <a:ext cx="2186940" cy="3573780"/>
          </a:xfrm>
          <a:prstGeom prst="rect">
            <a:avLst/>
          </a:prstGeom>
        </p:spPr>
      </p:pic>
    </p:spTree>
    <p:extLst>
      <p:ext uri="{BB962C8B-B14F-4D97-AF65-F5344CB8AC3E}">
        <p14:creationId xmlns:p14="http://schemas.microsoft.com/office/powerpoint/2010/main" val="2821221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79388" y="1096868"/>
            <a:ext cx="8785225" cy="1384995"/>
          </a:xfrm>
          <a:prstGeom prst="rect">
            <a:avLst/>
          </a:prstGeom>
          <a:noFill/>
          <a:ln w="9525">
            <a:noFill/>
            <a:miter lim="800000"/>
            <a:headEnd/>
            <a:tailEnd/>
          </a:ln>
        </p:spPr>
        <p:txBody>
          <a:bodyPr>
            <a:prstTxWarp prst="textNoShape">
              <a:avLst/>
            </a:prstTxWarp>
            <a:spAutoFit/>
          </a:bodyPr>
          <a:lstStyle/>
          <a:p>
            <a:r>
              <a:rPr lang="de-DE" b="1" dirty="0" smtClean="0"/>
              <a:t>  </a:t>
            </a:r>
            <a:r>
              <a:rPr lang="de-DE" b="1" dirty="0" err="1" smtClean="0"/>
              <a:t>eActivity</a:t>
            </a:r>
            <a:r>
              <a:rPr lang="de-DE" b="1" dirty="0" smtClean="0"/>
              <a:t>:   </a:t>
            </a:r>
            <a:r>
              <a:rPr lang="az-Cyrl-AZ" b="1" dirty="0" smtClean="0"/>
              <a:t>4</a:t>
            </a:r>
            <a:r>
              <a:rPr lang="az-Cyrl-AZ" b="1" dirty="0"/>
              <a:t>. </a:t>
            </a:r>
            <a:r>
              <a:rPr lang="az-Cyrl-AZ" b="1" dirty="0" smtClean="0"/>
              <a:t>ГЕОМЕТРИЯ</a:t>
            </a:r>
            <a:r>
              <a:rPr lang="de-DE" b="1" dirty="0" smtClean="0"/>
              <a:t>      </a:t>
            </a:r>
            <a:r>
              <a:rPr lang="az-Cyrl-AZ" b="1" dirty="0"/>
              <a:t>4.1. Планиметпия</a:t>
            </a:r>
            <a:endParaRPr lang="de-DE" b="1" dirty="0" smtClean="0"/>
          </a:p>
          <a:p>
            <a:endParaRPr lang="de-DE" sz="800" b="1" dirty="0"/>
          </a:p>
          <a:p>
            <a:r>
              <a:rPr lang="de-DE" sz="2400" b="1" dirty="0" smtClean="0"/>
              <a:t>      </a:t>
            </a:r>
            <a:r>
              <a:rPr lang="ru-RU" sz="2400" b="1" dirty="0" smtClean="0"/>
              <a:t>Найдите </a:t>
            </a:r>
            <a:r>
              <a:rPr lang="ru-RU" sz="2400" b="1" dirty="0"/>
              <a:t>диаметр окружности, описанной около </a:t>
            </a:r>
            <a:r>
              <a:rPr lang="de-DE" sz="2400" b="1" dirty="0" smtClean="0"/>
              <a:t>      </a:t>
            </a:r>
          </a:p>
          <a:p>
            <a:r>
              <a:rPr lang="de-DE" sz="2400" b="1" dirty="0"/>
              <a:t> </a:t>
            </a:r>
            <a:r>
              <a:rPr lang="de-DE" sz="2400" b="1" dirty="0" smtClean="0"/>
              <a:t>                   </a:t>
            </a:r>
            <a:r>
              <a:rPr lang="ru-RU" sz="2400" b="1" dirty="0" smtClean="0"/>
              <a:t>квадрата </a:t>
            </a:r>
            <a:r>
              <a:rPr lang="ru-RU" sz="2400" b="1" dirty="0"/>
              <a:t>состороной 8√(2).</a:t>
            </a:r>
            <a:endParaRPr lang="de-DE" sz="2400" b="1"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180" y="2663532"/>
            <a:ext cx="2186940" cy="3573780"/>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468" y="2663532"/>
            <a:ext cx="2186940" cy="3573780"/>
          </a:xfrm>
          <a:prstGeom prst="rect">
            <a:avLst/>
          </a:prstGeom>
        </p:spPr>
      </p:pic>
      <p:pic>
        <p:nvPicPr>
          <p:cNvPr id="8" name="Bild 7"/>
          <p:cNvPicPr>
            <a:picLocks noChangeAspect="1"/>
          </p:cNvPicPr>
          <p:nvPr/>
        </p:nvPicPr>
        <p:blipFill>
          <a:blip r:embed="rId4"/>
          <a:stretch>
            <a:fillRect/>
          </a:stretch>
        </p:blipFill>
        <p:spPr>
          <a:xfrm>
            <a:off x="878840" y="2667000"/>
            <a:ext cx="2169160" cy="3556000"/>
          </a:xfrm>
          <a:prstGeom prst="rect">
            <a:avLst/>
          </a:prstGeom>
        </p:spPr>
      </p:pic>
    </p:spTree>
    <p:extLst>
      <p:ext uri="{BB962C8B-B14F-4D97-AF65-F5344CB8AC3E}">
        <p14:creationId xmlns:p14="http://schemas.microsoft.com/office/powerpoint/2010/main" val="3976330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1096868"/>
            <a:ext cx="8928992" cy="1754326"/>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az-Cyrl-AZ" b="1" dirty="0" smtClean="0"/>
              <a:t>4</a:t>
            </a:r>
            <a:r>
              <a:rPr lang="az-Cyrl-AZ" b="1" dirty="0"/>
              <a:t>. </a:t>
            </a:r>
            <a:r>
              <a:rPr lang="az-Cyrl-AZ" b="1" dirty="0" smtClean="0"/>
              <a:t>ГЕОМЕТРИЯ</a:t>
            </a:r>
            <a:r>
              <a:rPr lang="de-DE" b="1" dirty="0" smtClean="0"/>
              <a:t>      </a:t>
            </a:r>
            <a:r>
              <a:rPr lang="az-Cyrl-AZ" b="1" dirty="0"/>
              <a:t>4.1. Планиметпия</a:t>
            </a:r>
            <a:endParaRPr lang="de-DE" b="1" dirty="0" smtClean="0"/>
          </a:p>
          <a:p>
            <a:endParaRPr lang="de-DE" sz="800" b="1" dirty="0" smtClean="0"/>
          </a:p>
          <a:p>
            <a:r>
              <a:rPr lang="de-DE" sz="2400" b="1" dirty="0" smtClean="0"/>
              <a:t>      </a:t>
            </a:r>
            <a:r>
              <a:rPr lang="ru-RU" sz="2400" b="1" dirty="0" smtClean="0"/>
              <a:t>Найдите </a:t>
            </a:r>
            <a:r>
              <a:rPr lang="ru-RU" sz="2400" b="1" dirty="0"/>
              <a:t>площадь круга (S), </a:t>
            </a:r>
            <a:r>
              <a:rPr lang="ru-RU" sz="2400" b="1" dirty="0" smtClean="0"/>
              <a:t>вписанного </a:t>
            </a:r>
            <a:r>
              <a:rPr lang="ru-RU" sz="2400" b="1" dirty="0"/>
              <a:t>в </a:t>
            </a:r>
            <a:r>
              <a:rPr lang="ru-RU" sz="2400" b="1" dirty="0" smtClean="0"/>
              <a:t>прямо</a:t>
            </a:r>
            <a:r>
              <a:rPr lang="de-DE" sz="2400" b="1" dirty="0" smtClean="0"/>
              <a:t>-</a:t>
            </a:r>
          </a:p>
          <a:p>
            <a:r>
              <a:rPr lang="de-DE" sz="2400" b="1" dirty="0"/>
              <a:t> </a:t>
            </a:r>
            <a:r>
              <a:rPr lang="de-DE" sz="2400" b="1" dirty="0" smtClean="0"/>
              <a:t>     </a:t>
            </a:r>
            <a:r>
              <a:rPr lang="ru-RU" sz="2400" b="1" dirty="0" smtClean="0"/>
              <a:t>угольны треугольник </a:t>
            </a:r>
            <a:r>
              <a:rPr lang="ru-RU" sz="2400" b="1" dirty="0"/>
              <a:t>с катетами, </a:t>
            </a:r>
            <a:r>
              <a:rPr lang="ru-RU" sz="2400" b="1" dirty="0" smtClean="0"/>
              <a:t>равными </a:t>
            </a:r>
            <a:r>
              <a:rPr lang="ru-RU" sz="2400" b="1" dirty="0"/>
              <a:t>24 и 10. </a:t>
            </a:r>
            <a:endParaRPr lang="de-DE" sz="2400" b="1" dirty="0" smtClean="0"/>
          </a:p>
          <a:p>
            <a:r>
              <a:rPr lang="de-DE" sz="2400" b="1" dirty="0"/>
              <a:t> </a:t>
            </a:r>
            <a:r>
              <a:rPr lang="de-DE" sz="2400" b="1" dirty="0" smtClean="0"/>
              <a:t>     </a:t>
            </a:r>
            <a:r>
              <a:rPr lang="ru-RU" sz="2400" b="1" dirty="0" smtClean="0"/>
              <a:t>В </a:t>
            </a:r>
            <a:r>
              <a:rPr lang="ru-RU" sz="2400" b="1" dirty="0"/>
              <a:t>ответе </a:t>
            </a:r>
            <a:r>
              <a:rPr lang="ru-RU" sz="2400" b="1" dirty="0" smtClean="0"/>
              <a:t>укажите S/π.</a:t>
            </a:r>
            <a:endParaRPr lang="de-DE" sz="2400" b="1"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84" y="2924944"/>
            <a:ext cx="2186940" cy="357378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172" y="2924944"/>
            <a:ext cx="2186940" cy="3573780"/>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460" y="2924944"/>
            <a:ext cx="2186940" cy="3573780"/>
          </a:xfrm>
          <a:prstGeom prst="rect">
            <a:avLst/>
          </a:prstGeom>
        </p:spPr>
      </p:pic>
    </p:spTree>
    <p:extLst>
      <p:ext uri="{BB962C8B-B14F-4D97-AF65-F5344CB8AC3E}">
        <p14:creationId xmlns:p14="http://schemas.microsoft.com/office/powerpoint/2010/main" val="848178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1096868"/>
            <a:ext cx="8928992" cy="1754326"/>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az-Cyrl-AZ" b="1" dirty="0" smtClean="0"/>
              <a:t>4</a:t>
            </a:r>
            <a:r>
              <a:rPr lang="az-Cyrl-AZ" b="1" dirty="0"/>
              <a:t>. </a:t>
            </a:r>
            <a:r>
              <a:rPr lang="az-Cyrl-AZ" b="1" dirty="0" smtClean="0"/>
              <a:t>ГЕОМЕТРИЯ</a:t>
            </a:r>
            <a:r>
              <a:rPr lang="de-DE" b="1" dirty="0" smtClean="0"/>
              <a:t>      </a:t>
            </a:r>
            <a:r>
              <a:rPr lang="az-Cyrl-AZ" b="1" dirty="0"/>
              <a:t>4.1. Планиметпия</a:t>
            </a:r>
            <a:endParaRPr lang="de-DE" b="1" dirty="0" smtClean="0"/>
          </a:p>
          <a:p>
            <a:endParaRPr lang="de-DE" sz="800" b="1" dirty="0" smtClean="0"/>
          </a:p>
          <a:p>
            <a:r>
              <a:rPr lang="de-DE" sz="2400" b="1" dirty="0" smtClean="0"/>
              <a:t>      </a:t>
            </a:r>
            <a:r>
              <a:rPr lang="ru-RU" sz="2400" b="1" dirty="0" smtClean="0"/>
              <a:t>Найдите </a:t>
            </a:r>
            <a:r>
              <a:rPr lang="ru-RU" sz="2400" b="1" dirty="0"/>
              <a:t>площадь круга (S), </a:t>
            </a:r>
            <a:r>
              <a:rPr lang="ru-RU" sz="2400" b="1" dirty="0" smtClean="0"/>
              <a:t>вписанного </a:t>
            </a:r>
            <a:r>
              <a:rPr lang="ru-RU" sz="2400" b="1" dirty="0"/>
              <a:t>в </a:t>
            </a:r>
            <a:r>
              <a:rPr lang="ru-RU" sz="2400" b="1" dirty="0" smtClean="0"/>
              <a:t>прямо</a:t>
            </a:r>
            <a:r>
              <a:rPr lang="de-DE" sz="2400" b="1" dirty="0" smtClean="0"/>
              <a:t>-</a:t>
            </a:r>
          </a:p>
          <a:p>
            <a:r>
              <a:rPr lang="de-DE" sz="2400" b="1" dirty="0"/>
              <a:t> </a:t>
            </a:r>
            <a:r>
              <a:rPr lang="de-DE" sz="2400" b="1" dirty="0" smtClean="0"/>
              <a:t>     </a:t>
            </a:r>
            <a:r>
              <a:rPr lang="ru-RU" sz="2400" b="1" dirty="0" smtClean="0"/>
              <a:t>угольны треугольник </a:t>
            </a:r>
            <a:r>
              <a:rPr lang="ru-RU" sz="2400" b="1" dirty="0"/>
              <a:t>с катетами, </a:t>
            </a:r>
            <a:r>
              <a:rPr lang="ru-RU" sz="2400" b="1" dirty="0" smtClean="0"/>
              <a:t>равными </a:t>
            </a:r>
            <a:r>
              <a:rPr lang="ru-RU" sz="2400" b="1" dirty="0"/>
              <a:t>24 и 10. </a:t>
            </a:r>
            <a:endParaRPr lang="de-DE" sz="2400" b="1" dirty="0" smtClean="0"/>
          </a:p>
          <a:p>
            <a:r>
              <a:rPr lang="de-DE" sz="2400" b="1" dirty="0"/>
              <a:t> </a:t>
            </a:r>
            <a:r>
              <a:rPr lang="de-DE" sz="2400" b="1" dirty="0" smtClean="0"/>
              <a:t>     </a:t>
            </a:r>
            <a:r>
              <a:rPr lang="ru-RU" sz="2400" b="1" dirty="0" smtClean="0"/>
              <a:t>В </a:t>
            </a:r>
            <a:r>
              <a:rPr lang="ru-RU" sz="2400" b="1" dirty="0"/>
              <a:t>ответе </a:t>
            </a:r>
            <a:r>
              <a:rPr lang="ru-RU" sz="2400" b="1" dirty="0" smtClean="0"/>
              <a:t>укажите S/π.</a:t>
            </a:r>
            <a:endParaRPr lang="de-DE" sz="2400" b="1"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879556"/>
            <a:ext cx="2186940" cy="357378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164" y="2879556"/>
            <a:ext cx="2186940" cy="357378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436" y="2879556"/>
            <a:ext cx="2186940" cy="3573780"/>
          </a:xfrm>
          <a:prstGeom prst="rect">
            <a:avLst/>
          </a:prstGeom>
        </p:spPr>
      </p:pic>
    </p:spTree>
    <p:extLst>
      <p:ext uri="{BB962C8B-B14F-4D97-AF65-F5344CB8AC3E}">
        <p14:creationId xmlns:p14="http://schemas.microsoft.com/office/powerpoint/2010/main" val="2640101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836712"/>
            <a:ext cx="8928992" cy="1446550"/>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ru-RU" b="1" dirty="0" smtClean="0"/>
              <a:t>1</a:t>
            </a:r>
            <a:r>
              <a:rPr lang="ru-RU" b="1" dirty="0"/>
              <a:t>. ТРИГОНОМЕТРИЯ</a:t>
            </a:r>
          </a:p>
          <a:p>
            <a:endParaRPr lang="de-DE" sz="800" b="1" dirty="0" smtClean="0"/>
          </a:p>
          <a:p>
            <a:r>
              <a:rPr lang="de-DE" b="1" dirty="0" smtClean="0"/>
              <a:t>   </a:t>
            </a:r>
            <a:r>
              <a:rPr lang="ru-RU" sz="2400" b="1" dirty="0" smtClean="0"/>
              <a:t>1.1</a:t>
            </a:r>
            <a:r>
              <a:rPr lang="ru-RU" sz="2400" b="1" dirty="0"/>
              <a:t>. Преобразования тригонометрических </a:t>
            </a:r>
            <a:r>
              <a:rPr lang="de-DE" sz="2400" b="1" dirty="0" smtClean="0"/>
              <a:t>    </a:t>
            </a:r>
          </a:p>
          <a:p>
            <a:r>
              <a:rPr lang="de-DE" sz="2400" b="1" dirty="0"/>
              <a:t> </a:t>
            </a:r>
            <a:r>
              <a:rPr lang="de-DE" sz="2400" b="1" dirty="0" smtClean="0"/>
              <a:t>          </a:t>
            </a:r>
            <a:r>
              <a:rPr lang="ru-RU" sz="2400" b="1" dirty="0" smtClean="0"/>
              <a:t>выражений</a:t>
            </a:r>
            <a:endParaRPr lang="de-DE" sz="2400" b="1" dirty="0" smtClean="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484" y="2663532"/>
            <a:ext cx="2186940" cy="357378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152992"/>
            <a:ext cx="2499360" cy="4084320"/>
          </a:xfrm>
          <a:prstGeom prst="rect">
            <a:avLst/>
          </a:prstGeom>
        </p:spPr>
      </p:pic>
      <p:pic>
        <p:nvPicPr>
          <p:cNvPr id="8" name="Bild 7"/>
          <p:cNvPicPr>
            <a:picLocks noChangeAspect="1"/>
          </p:cNvPicPr>
          <p:nvPr/>
        </p:nvPicPr>
        <p:blipFill>
          <a:blip r:embed="rId4"/>
          <a:stretch>
            <a:fillRect/>
          </a:stretch>
        </p:blipFill>
        <p:spPr>
          <a:xfrm>
            <a:off x="650240" y="2692400"/>
            <a:ext cx="2169160" cy="3556000"/>
          </a:xfrm>
          <a:prstGeom prst="rect">
            <a:avLst/>
          </a:prstGeom>
        </p:spPr>
      </p:pic>
    </p:spTree>
    <p:extLst>
      <p:ext uri="{BB962C8B-B14F-4D97-AF65-F5344CB8AC3E}">
        <p14:creationId xmlns:p14="http://schemas.microsoft.com/office/powerpoint/2010/main" val="768344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el 2"/>
          <p:cNvSpPr>
            <a:spLocks noGrp="1"/>
          </p:cNvSpPr>
          <p:nvPr>
            <p:ph type="title"/>
          </p:nvPr>
        </p:nvSpPr>
        <p:spPr>
          <a:xfrm>
            <a:off x="323528" y="179388"/>
            <a:ext cx="6013772" cy="533400"/>
          </a:xfrm>
          <a:noFill/>
          <a:ln>
            <a:miter lim="800000"/>
            <a:headEnd/>
            <a:tailEnd/>
          </a:ln>
        </p:spPr>
        <p:txBody>
          <a:bodyPr/>
          <a:lstStyle/>
          <a:p>
            <a:r>
              <a:rPr lang="en-US" dirty="0"/>
              <a:t>Opportunities and methods of using </a:t>
            </a:r>
            <a:r>
              <a:rPr lang="en-US" dirty="0" err="1"/>
              <a:t>ClassPad</a:t>
            </a:r>
            <a:r>
              <a:rPr lang="en-US" dirty="0"/>
              <a:t> </a:t>
            </a:r>
            <a:endParaRPr lang="de-DE" dirty="0"/>
          </a:p>
        </p:txBody>
      </p:sp>
      <p:sp>
        <p:nvSpPr>
          <p:cNvPr id="2" name="Inhaltsplatzhalter 1"/>
          <p:cNvSpPr>
            <a:spLocks noGrp="1"/>
          </p:cNvSpPr>
          <p:nvPr>
            <p:ph idx="1"/>
          </p:nvPr>
        </p:nvSpPr>
        <p:spPr/>
        <p:txBody>
          <a:bodyPr/>
          <a:lstStyle/>
          <a:p>
            <a:pPr marL="0" indent="0">
              <a:buNone/>
            </a:pPr>
            <a:r>
              <a:rPr lang="de-DE" dirty="0" smtClean="0"/>
              <a:t>Something </a:t>
            </a:r>
            <a:r>
              <a:rPr lang="de-DE" dirty="0" err="1" smtClean="0"/>
              <a:t>about</a:t>
            </a:r>
            <a:r>
              <a:rPr lang="de-DE" dirty="0" smtClean="0"/>
              <a:t> </a:t>
            </a:r>
            <a:r>
              <a:rPr lang="de-DE" dirty="0" err="1" smtClean="0"/>
              <a:t>myself</a:t>
            </a:r>
            <a:r>
              <a:rPr lang="de-DE" dirty="0" smtClean="0"/>
              <a:t>:          Paul </a:t>
            </a:r>
            <a:r>
              <a:rPr lang="de-DE" dirty="0"/>
              <a:t>Ernst </a:t>
            </a:r>
            <a:r>
              <a:rPr lang="de-DE" b="1" dirty="0"/>
              <a:t>Ludwig </a:t>
            </a:r>
            <a:r>
              <a:rPr lang="de-DE" b="1" dirty="0" smtClean="0"/>
              <a:t>Paditz</a:t>
            </a:r>
          </a:p>
          <a:p>
            <a:pPr marL="0" indent="0">
              <a:buNone/>
            </a:pPr>
            <a:endParaRPr lang="de-DE" b="1" dirty="0" smtClean="0"/>
          </a:p>
          <a:p>
            <a:pPr marL="0" indent="0">
              <a:buNone/>
            </a:pPr>
            <a:r>
              <a:rPr lang="de-DE" b="1" dirty="0" smtClean="0"/>
              <a:t>Education:</a:t>
            </a:r>
          </a:p>
          <a:p>
            <a:pPr marL="0" indent="0">
              <a:buNone/>
            </a:pPr>
            <a:r>
              <a:rPr lang="en-US" dirty="0"/>
              <a:t>Diploma mathematics, </a:t>
            </a:r>
            <a:r>
              <a:rPr lang="en-US" dirty="0" smtClean="0"/>
              <a:t>TU Dresden</a:t>
            </a:r>
            <a:r>
              <a:rPr lang="en-US" dirty="0"/>
              <a:t>, Germany, 1974. </a:t>
            </a:r>
            <a:endParaRPr lang="en-US" dirty="0" smtClean="0"/>
          </a:p>
          <a:p>
            <a:pPr marL="0" indent="0">
              <a:buNone/>
            </a:pPr>
            <a:r>
              <a:rPr lang="en-US" dirty="0" smtClean="0"/>
              <a:t>Doctor </a:t>
            </a:r>
            <a:r>
              <a:rPr lang="en-US" dirty="0"/>
              <a:t>Natural </a:t>
            </a:r>
            <a:r>
              <a:rPr lang="en-US" dirty="0" smtClean="0"/>
              <a:t>Science (</a:t>
            </a:r>
            <a:r>
              <a:rPr lang="en-US" dirty="0" err="1" smtClean="0"/>
              <a:t>Dr.rer.nat</a:t>
            </a:r>
            <a:r>
              <a:rPr lang="en-US" dirty="0" smtClean="0"/>
              <a:t>.), TU, </a:t>
            </a:r>
            <a:r>
              <a:rPr lang="en-US" dirty="0"/>
              <a:t>Dresden, Germany, 1977. </a:t>
            </a:r>
            <a:endParaRPr lang="en-US" dirty="0" smtClean="0"/>
          </a:p>
          <a:p>
            <a:pPr marL="0" indent="0">
              <a:buNone/>
            </a:pPr>
            <a:r>
              <a:rPr lang="en-US" dirty="0" smtClean="0"/>
              <a:t>Postgrad</a:t>
            </a:r>
            <a:r>
              <a:rPr lang="en-US" dirty="0"/>
              <a:t>., State University, St. Petersburg, Russia, </a:t>
            </a:r>
            <a:r>
              <a:rPr lang="en-US" dirty="0" smtClean="0"/>
              <a:t>1984-1985.</a:t>
            </a:r>
          </a:p>
          <a:p>
            <a:pPr marL="0" indent="0">
              <a:buNone/>
            </a:pPr>
            <a:r>
              <a:rPr lang="de-DE" dirty="0" smtClean="0"/>
              <a:t>Habilitation (</a:t>
            </a:r>
            <a:r>
              <a:rPr lang="de-DE" dirty="0" err="1" smtClean="0"/>
              <a:t>Dr.rer.nat.habil</a:t>
            </a:r>
            <a:r>
              <a:rPr lang="de-DE" dirty="0" smtClean="0"/>
              <a:t>.), </a:t>
            </a:r>
            <a:r>
              <a:rPr lang="de-DE" dirty="0" err="1" smtClean="0"/>
              <a:t>HfV</a:t>
            </a:r>
            <a:r>
              <a:rPr lang="de-DE" dirty="0" smtClean="0"/>
              <a:t> Dresden, Germany, 1989.</a:t>
            </a:r>
          </a:p>
          <a:p>
            <a:pPr marL="0" indent="0">
              <a:buNone/>
            </a:pPr>
            <a:endParaRPr lang="de-DE" b="1" dirty="0" smtClean="0"/>
          </a:p>
          <a:p>
            <a:pPr marL="0" indent="0">
              <a:buNone/>
            </a:pPr>
            <a:r>
              <a:rPr lang="de-DE" b="1" dirty="0" smtClean="0"/>
              <a:t>Working:</a:t>
            </a:r>
            <a:endParaRPr lang="de-DE" b="1" dirty="0"/>
          </a:p>
          <a:p>
            <a:pPr marL="0" indent="0">
              <a:buNone/>
            </a:pPr>
            <a:r>
              <a:rPr lang="de-DE" dirty="0" err="1" smtClean="0"/>
              <a:t>Assistant</a:t>
            </a:r>
            <a:r>
              <a:rPr lang="de-DE" dirty="0" smtClean="0"/>
              <a:t>, </a:t>
            </a:r>
            <a:r>
              <a:rPr lang="de-DE" dirty="0" err="1"/>
              <a:t>department</a:t>
            </a:r>
            <a:r>
              <a:rPr lang="de-DE" dirty="0"/>
              <a:t> </a:t>
            </a:r>
            <a:r>
              <a:rPr lang="de-DE" dirty="0" err="1" smtClean="0"/>
              <a:t>mathematics</a:t>
            </a:r>
            <a:r>
              <a:rPr lang="de-DE" dirty="0" smtClean="0"/>
              <a:t>, TU Dresden</a:t>
            </a:r>
            <a:r>
              <a:rPr lang="de-DE" dirty="0"/>
              <a:t>, 1977-1979. </a:t>
            </a:r>
            <a:endParaRPr lang="de-DE" dirty="0" smtClean="0"/>
          </a:p>
          <a:p>
            <a:pPr marL="0" indent="0">
              <a:buNone/>
            </a:pPr>
            <a:r>
              <a:rPr lang="de-DE" dirty="0" smtClean="0"/>
              <a:t>Head </a:t>
            </a:r>
            <a:r>
              <a:rPr lang="de-DE" dirty="0" err="1" smtClean="0"/>
              <a:t>assistant</a:t>
            </a:r>
            <a:r>
              <a:rPr lang="de-DE" dirty="0" smtClean="0"/>
              <a:t>, </a:t>
            </a:r>
            <a:r>
              <a:rPr lang="de-DE" dirty="0" err="1" smtClean="0"/>
              <a:t>HfV</a:t>
            </a:r>
            <a:r>
              <a:rPr lang="de-DE" dirty="0" smtClean="0"/>
              <a:t> Dresden, Institute </a:t>
            </a:r>
            <a:r>
              <a:rPr lang="de-DE" dirty="0" err="1"/>
              <a:t>of</a:t>
            </a:r>
            <a:r>
              <a:rPr lang="de-DE" dirty="0"/>
              <a:t> </a:t>
            </a:r>
            <a:r>
              <a:rPr lang="de-DE" dirty="0" err="1"/>
              <a:t>Mathematics</a:t>
            </a:r>
            <a:r>
              <a:rPr lang="de-DE" dirty="0"/>
              <a:t>, 1979-1991, </a:t>
            </a:r>
            <a:endParaRPr lang="de-DE" dirty="0" smtClean="0"/>
          </a:p>
          <a:p>
            <a:pPr marL="0" indent="0">
              <a:buNone/>
            </a:pPr>
            <a:r>
              <a:rPr lang="de-DE" dirty="0" err="1" smtClean="0"/>
              <a:t>applied</a:t>
            </a:r>
            <a:r>
              <a:rPr lang="de-DE" dirty="0" smtClean="0"/>
              <a:t> </a:t>
            </a:r>
            <a:r>
              <a:rPr lang="de-DE" dirty="0" err="1"/>
              <a:t>professor</a:t>
            </a:r>
            <a:r>
              <a:rPr lang="de-DE" dirty="0"/>
              <a:t>, </a:t>
            </a:r>
            <a:r>
              <a:rPr lang="de-DE" dirty="0" err="1"/>
              <a:t>HfV</a:t>
            </a:r>
            <a:r>
              <a:rPr lang="de-DE" dirty="0"/>
              <a:t> Dresden, </a:t>
            </a:r>
            <a:r>
              <a:rPr lang="de-DE" dirty="0" smtClean="0"/>
              <a:t>1992</a:t>
            </a:r>
            <a:r>
              <a:rPr lang="de-DE" dirty="0"/>
              <a:t>. </a:t>
            </a:r>
            <a:endParaRPr lang="de-DE" dirty="0" smtClean="0"/>
          </a:p>
          <a:p>
            <a:pPr marL="0" indent="0">
              <a:buNone/>
            </a:pPr>
            <a:r>
              <a:rPr lang="de-DE" dirty="0" smtClean="0"/>
              <a:t>Professor, </a:t>
            </a:r>
            <a:r>
              <a:rPr lang="de-DE" dirty="0" err="1" smtClean="0"/>
              <a:t>Faculty</a:t>
            </a:r>
            <a:r>
              <a:rPr lang="de-DE" dirty="0" smtClean="0"/>
              <a:t> </a:t>
            </a:r>
            <a:r>
              <a:rPr lang="de-DE" dirty="0" err="1" smtClean="0"/>
              <a:t>informatics</a:t>
            </a:r>
            <a:r>
              <a:rPr lang="de-DE" dirty="0" smtClean="0"/>
              <a:t>/</a:t>
            </a:r>
            <a:r>
              <a:rPr lang="de-DE" dirty="0" err="1" smtClean="0"/>
              <a:t>mathematics</a:t>
            </a:r>
            <a:r>
              <a:rPr lang="de-DE" dirty="0" smtClean="0"/>
              <a:t>, Univ. </a:t>
            </a:r>
            <a:r>
              <a:rPr lang="de-DE" dirty="0" err="1" smtClean="0"/>
              <a:t>of</a:t>
            </a:r>
            <a:r>
              <a:rPr lang="de-DE" dirty="0" smtClean="0"/>
              <a:t> Applied </a:t>
            </a:r>
            <a:r>
              <a:rPr lang="de-DE" dirty="0" err="1" smtClean="0"/>
              <a:t>Sciences</a:t>
            </a:r>
            <a:r>
              <a:rPr lang="de-DE" dirty="0" smtClean="0"/>
              <a:t>, Dresden, </a:t>
            </a:r>
            <a:r>
              <a:rPr lang="de-DE" dirty="0" err="1" smtClean="0"/>
              <a:t>since</a:t>
            </a:r>
            <a:r>
              <a:rPr lang="de-DE" dirty="0" smtClean="0"/>
              <a:t> </a:t>
            </a:r>
            <a:r>
              <a:rPr lang="de-DE" dirty="0"/>
              <a:t>1992.</a:t>
            </a:r>
          </a:p>
          <a:p>
            <a:pPr marL="0" indent="0">
              <a:buNone/>
            </a:pPr>
            <a:endParaRPr lang="de-DE" b="1" dirty="0"/>
          </a:p>
          <a:p>
            <a:endParaRPr lang="de-DE" dirty="0"/>
          </a:p>
        </p:txBody>
      </p:sp>
    </p:spTree>
    <p:extLst>
      <p:ext uri="{BB962C8B-B14F-4D97-AF65-F5344CB8AC3E}">
        <p14:creationId xmlns:p14="http://schemas.microsoft.com/office/powerpoint/2010/main" val="52038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836712"/>
            <a:ext cx="8928992" cy="1631216"/>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ru-RU" b="1" dirty="0" smtClean="0"/>
              <a:t>1</a:t>
            </a:r>
            <a:r>
              <a:rPr lang="ru-RU" b="1" dirty="0"/>
              <a:t>. ТРИГОНОМЕТРИЯ</a:t>
            </a:r>
          </a:p>
          <a:p>
            <a:endParaRPr lang="de-DE" sz="800" b="1" dirty="0" smtClean="0"/>
          </a:p>
          <a:p>
            <a:r>
              <a:rPr lang="de-DE" b="1" dirty="0" smtClean="0"/>
              <a:t>   </a:t>
            </a:r>
            <a:r>
              <a:rPr lang="ru-RU" sz="2400" b="1" dirty="0" smtClean="0"/>
              <a:t>1.1</a:t>
            </a:r>
            <a:r>
              <a:rPr lang="ru-RU" sz="2400" b="1" dirty="0"/>
              <a:t>. Преобразования тригонометрических </a:t>
            </a:r>
            <a:r>
              <a:rPr lang="de-DE" sz="2400" b="1" dirty="0" smtClean="0"/>
              <a:t>    </a:t>
            </a:r>
          </a:p>
          <a:p>
            <a:r>
              <a:rPr lang="de-DE" sz="2400" b="1" dirty="0"/>
              <a:t> </a:t>
            </a:r>
            <a:r>
              <a:rPr lang="de-DE" sz="2400" b="1" dirty="0" smtClean="0"/>
              <a:t>          </a:t>
            </a:r>
            <a:r>
              <a:rPr lang="ru-RU" sz="2400" b="1" dirty="0" smtClean="0"/>
              <a:t>выражений</a:t>
            </a:r>
            <a:endParaRPr lang="de-DE" sz="2400" b="1" dirty="0" smtClean="0"/>
          </a:p>
          <a:p>
            <a:endParaRPr lang="de-DE" sz="800" b="1" dirty="0" smtClean="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36912"/>
            <a:ext cx="2186940" cy="357378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2636912"/>
            <a:ext cx="2186940" cy="357378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943452"/>
            <a:ext cx="2186940" cy="3573780"/>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2807548"/>
            <a:ext cx="2186940" cy="3573780"/>
          </a:xfrm>
          <a:prstGeom prst="rect">
            <a:avLst/>
          </a:prstGeom>
        </p:spPr>
      </p:pic>
    </p:spTree>
    <p:extLst>
      <p:ext uri="{BB962C8B-B14F-4D97-AF65-F5344CB8AC3E}">
        <p14:creationId xmlns:p14="http://schemas.microsoft.com/office/powerpoint/2010/main" val="273136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836712"/>
            <a:ext cx="8928992" cy="1446550"/>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ru-RU" b="1" dirty="0" smtClean="0"/>
              <a:t>2</a:t>
            </a:r>
            <a:r>
              <a:rPr lang="ru-RU" b="1" dirty="0"/>
              <a:t>. </a:t>
            </a:r>
            <a:r>
              <a:rPr lang="ru-RU" b="1" dirty="0" smtClean="0"/>
              <a:t>АЛГЕБРА</a:t>
            </a:r>
            <a:endParaRPr lang="de-DE" b="1" dirty="0" smtClean="0"/>
          </a:p>
          <a:p>
            <a:endParaRPr lang="ru-RU" sz="800" b="1" dirty="0"/>
          </a:p>
          <a:p>
            <a:r>
              <a:rPr lang="de-DE" b="1" dirty="0" smtClean="0"/>
              <a:t>     </a:t>
            </a:r>
            <a:r>
              <a:rPr lang="ru-RU" sz="2400" b="1" dirty="0" smtClean="0"/>
              <a:t>2.1</a:t>
            </a:r>
            <a:r>
              <a:rPr lang="ru-RU" sz="2400" b="1" dirty="0"/>
              <a:t>. Преобразования иррациональных и </a:t>
            </a:r>
            <a:r>
              <a:rPr lang="de-DE" sz="2400" b="1" dirty="0" smtClean="0"/>
              <a:t>   </a:t>
            </a:r>
          </a:p>
          <a:p>
            <a:r>
              <a:rPr lang="de-DE" sz="2400" b="1" dirty="0"/>
              <a:t> </a:t>
            </a:r>
            <a:r>
              <a:rPr lang="de-DE" sz="2400" b="1" dirty="0" smtClean="0"/>
              <a:t>            </a:t>
            </a:r>
            <a:r>
              <a:rPr lang="ru-RU" sz="2400" b="1" dirty="0" smtClean="0"/>
              <a:t>степенных </a:t>
            </a:r>
            <a:r>
              <a:rPr lang="ru-RU" sz="2400" b="1" dirty="0"/>
              <a:t>выражений</a:t>
            </a:r>
            <a:endParaRPr lang="de-DE" sz="2400" b="1" dirty="0" smtClean="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172" y="2591524"/>
            <a:ext cx="2186940" cy="3573780"/>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444" y="2591524"/>
            <a:ext cx="2186940" cy="3573780"/>
          </a:xfrm>
          <a:prstGeom prst="rect">
            <a:avLst/>
          </a:prstGeom>
        </p:spPr>
      </p:pic>
      <p:pic>
        <p:nvPicPr>
          <p:cNvPr id="8" name="Bild 7"/>
          <p:cNvPicPr>
            <a:picLocks noChangeAspect="1"/>
          </p:cNvPicPr>
          <p:nvPr/>
        </p:nvPicPr>
        <p:blipFill>
          <a:blip r:embed="rId4"/>
          <a:stretch>
            <a:fillRect/>
          </a:stretch>
        </p:blipFill>
        <p:spPr>
          <a:xfrm>
            <a:off x="838200" y="2590800"/>
            <a:ext cx="2169160" cy="3556000"/>
          </a:xfrm>
          <a:prstGeom prst="rect">
            <a:avLst/>
          </a:prstGeom>
        </p:spPr>
      </p:pic>
    </p:spTree>
    <p:extLst>
      <p:ext uri="{BB962C8B-B14F-4D97-AF65-F5344CB8AC3E}">
        <p14:creationId xmlns:p14="http://schemas.microsoft.com/office/powerpoint/2010/main" val="2168688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836712"/>
            <a:ext cx="8928992" cy="1446550"/>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ru-RU" b="1" dirty="0" smtClean="0"/>
              <a:t>2</a:t>
            </a:r>
            <a:r>
              <a:rPr lang="ru-RU" b="1" dirty="0"/>
              <a:t>. </a:t>
            </a:r>
            <a:r>
              <a:rPr lang="ru-RU" b="1" dirty="0" smtClean="0"/>
              <a:t>АЛГЕБРА</a:t>
            </a:r>
            <a:endParaRPr lang="de-DE" b="1" dirty="0" smtClean="0"/>
          </a:p>
          <a:p>
            <a:endParaRPr lang="ru-RU" sz="800" b="1" dirty="0"/>
          </a:p>
          <a:p>
            <a:r>
              <a:rPr lang="de-DE" b="1" dirty="0" smtClean="0"/>
              <a:t>     </a:t>
            </a:r>
            <a:r>
              <a:rPr lang="ru-RU" sz="2400" b="1" dirty="0" smtClean="0"/>
              <a:t>2.1</a:t>
            </a:r>
            <a:r>
              <a:rPr lang="ru-RU" sz="2400" b="1" dirty="0"/>
              <a:t>. Преобразования иррациональных и </a:t>
            </a:r>
            <a:r>
              <a:rPr lang="de-DE" sz="2400" b="1" dirty="0" smtClean="0"/>
              <a:t>   </a:t>
            </a:r>
          </a:p>
          <a:p>
            <a:r>
              <a:rPr lang="de-DE" sz="2400" b="1" dirty="0"/>
              <a:t> </a:t>
            </a:r>
            <a:r>
              <a:rPr lang="de-DE" sz="2400" b="1" dirty="0" smtClean="0"/>
              <a:t>            </a:t>
            </a:r>
            <a:r>
              <a:rPr lang="ru-RU" sz="2400" b="1" dirty="0" smtClean="0"/>
              <a:t>степенных </a:t>
            </a:r>
            <a:r>
              <a:rPr lang="ru-RU" sz="2400" b="1" dirty="0"/>
              <a:t>выражений</a:t>
            </a:r>
            <a:endParaRPr lang="de-DE" sz="2400" b="1" dirty="0" smtClean="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84" y="2663532"/>
            <a:ext cx="2186940" cy="357378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172" y="2663532"/>
            <a:ext cx="2186940" cy="357378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460" y="2663532"/>
            <a:ext cx="2186940" cy="3573780"/>
          </a:xfrm>
          <a:prstGeom prst="rect">
            <a:avLst/>
          </a:prstGeom>
        </p:spPr>
      </p:pic>
    </p:spTree>
    <p:extLst>
      <p:ext uri="{BB962C8B-B14F-4D97-AF65-F5344CB8AC3E}">
        <p14:creationId xmlns:p14="http://schemas.microsoft.com/office/powerpoint/2010/main" val="1403279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836712"/>
            <a:ext cx="8928992" cy="1446550"/>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ru-RU" b="1" dirty="0" smtClean="0"/>
              <a:t>2</a:t>
            </a:r>
            <a:r>
              <a:rPr lang="ru-RU" b="1" dirty="0"/>
              <a:t>. </a:t>
            </a:r>
            <a:r>
              <a:rPr lang="ru-RU" b="1" dirty="0" smtClean="0"/>
              <a:t>АЛГЕБРА</a:t>
            </a:r>
            <a:endParaRPr lang="de-DE" b="1" dirty="0" smtClean="0"/>
          </a:p>
          <a:p>
            <a:endParaRPr lang="ru-RU" sz="800" b="1" dirty="0"/>
          </a:p>
          <a:p>
            <a:r>
              <a:rPr lang="de-DE" b="1" dirty="0"/>
              <a:t> </a:t>
            </a:r>
            <a:r>
              <a:rPr lang="de-DE" b="1" dirty="0" smtClean="0"/>
              <a:t>    </a:t>
            </a:r>
            <a:r>
              <a:rPr lang="az-Cyrl-AZ" sz="2400" b="1" dirty="0" smtClean="0"/>
              <a:t>2.2</a:t>
            </a:r>
            <a:r>
              <a:rPr lang="az-Cyrl-AZ" sz="2400" b="1" dirty="0"/>
              <a:t>. Иррациональные уравнения</a:t>
            </a:r>
            <a:endParaRPr lang="de-DE" sz="2400" b="1" dirty="0" smtClean="0"/>
          </a:p>
          <a:p>
            <a:r>
              <a:rPr lang="de-DE" sz="2400" b="1" dirty="0" smtClean="0"/>
              <a:t>     </a:t>
            </a:r>
            <a:r>
              <a:rPr lang="ru-RU" sz="2400" b="1" dirty="0" smtClean="0"/>
              <a:t>2.3</a:t>
            </a:r>
            <a:r>
              <a:rPr lang="ru-RU" sz="2400" b="1" dirty="0"/>
              <a:t>. Преобразования логарифмических </a:t>
            </a:r>
            <a:r>
              <a:rPr lang="ru-RU" sz="2400" b="1" dirty="0" smtClean="0"/>
              <a:t>выражений</a:t>
            </a:r>
            <a:endParaRPr lang="de-DE" sz="2400" b="1" dirty="0" smtClean="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74" y="2564904"/>
            <a:ext cx="2343150" cy="382905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2564904"/>
            <a:ext cx="2343150" cy="382905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274" y="2552278"/>
            <a:ext cx="2343150" cy="3829050"/>
          </a:xfrm>
          <a:prstGeom prst="rect">
            <a:avLst/>
          </a:prstGeom>
        </p:spPr>
      </p:pic>
    </p:spTree>
    <p:extLst>
      <p:ext uri="{BB962C8B-B14F-4D97-AF65-F5344CB8AC3E}">
        <p14:creationId xmlns:p14="http://schemas.microsoft.com/office/powerpoint/2010/main" val="2762769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836712"/>
            <a:ext cx="8928992" cy="1077218"/>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ru-RU" b="1" dirty="0" smtClean="0"/>
              <a:t>2</a:t>
            </a:r>
            <a:r>
              <a:rPr lang="ru-RU" b="1" dirty="0"/>
              <a:t>. </a:t>
            </a:r>
            <a:r>
              <a:rPr lang="ru-RU" b="1" dirty="0" smtClean="0"/>
              <a:t>АЛГЕБРА</a:t>
            </a:r>
            <a:endParaRPr lang="de-DE" b="1" dirty="0" smtClean="0"/>
          </a:p>
          <a:p>
            <a:endParaRPr lang="ru-RU" sz="800" b="1" dirty="0"/>
          </a:p>
          <a:p>
            <a:r>
              <a:rPr lang="de-DE" b="1" dirty="0" smtClean="0"/>
              <a:t>   </a:t>
            </a:r>
            <a:r>
              <a:rPr lang="ru-RU" sz="2400" b="1" dirty="0"/>
              <a:t>2.4. Логарифмические уравнения и </a:t>
            </a:r>
            <a:r>
              <a:rPr lang="ru-RU" sz="2400" b="1" dirty="0" smtClean="0"/>
              <a:t>неравенства</a:t>
            </a:r>
            <a:endParaRPr lang="de-DE" sz="2400" b="1" dirty="0" smtClean="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76" y="2447508"/>
            <a:ext cx="2186940" cy="357378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164" y="2447508"/>
            <a:ext cx="2186940" cy="3573780"/>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452" y="2439277"/>
            <a:ext cx="2186940" cy="3573780"/>
          </a:xfrm>
          <a:prstGeom prst="rect">
            <a:avLst/>
          </a:prstGeom>
        </p:spPr>
      </p:pic>
    </p:spTree>
    <p:extLst>
      <p:ext uri="{BB962C8B-B14F-4D97-AF65-F5344CB8AC3E}">
        <p14:creationId xmlns:p14="http://schemas.microsoft.com/office/powerpoint/2010/main" val="142930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7504" y="836712"/>
            <a:ext cx="8928992" cy="5878532"/>
          </a:xfrm>
          <a:prstGeom prst="rect">
            <a:avLst/>
          </a:prstGeom>
          <a:noFill/>
          <a:ln w="9525">
            <a:noFill/>
            <a:miter lim="800000"/>
            <a:headEnd/>
            <a:tailEnd/>
          </a:ln>
        </p:spPr>
        <p:txBody>
          <a:bodyPr wrap="square">
            <a:prstTxWarp prst="textNoShape">
              <a:avLst/>
            </a:prstTxWarp>
            <a:spAutoFit/>
          </a:bodyPr>
          <a:lstStyle/>
          <a:p>
            <a:r>
              <a:rPr lang="de-DE" b="1" dirty="0" smtClean="0"/>
              <a:t>   </a:t>
            </a:r>
            <a:r>
              <a:rPr lang="de-DE" b="1" dirty="0" err="1" smtClean="0"/>
              <a:t>eActivity</a:t>
            </a:r>
            <a:r>
              <a:rPr lang="de-DE" b="1" dirty="0" smtClean="0"/>
              <a:t>:       </a:t>
            </a:r>
            <a:r>
              <a:rPr lang="ru-RU" b="1" dirty="0" smtClean="0"/>
              <a:t>2</a:t>
            </a:r>
            <a:r>
              <a:rPr lang="ru-RU" b="1" dirty="0"/>
              <a:t>. </a:t>
            </a:r>
            <a:r>
              <a:rPr lang="ru-RU" b="1" dirty="0" smtClean="0"/>
              <a:t>АЛГЕБРА</a:t>
            </a:r>
            <a:endParaRPr lang="de-DE" b="1" dirty="0" smtClean="0"/>
          </a:p>
          <a:p>
            <a:endParaRPr lang="ru-RU" sz="800" b="1" dirty="0"/>
          </a:p>
          <a:p>
            <a:r>
              <a:rPr lang="de-DE" b="1" dirty="0" smtClean="0"/>
              <a:t>   </a:t>
            </a:r>
            <a:r>
              <a:rPr lang="ru-RU" sz="2400" b="1" dirty="0"/>
              <a:t>2.5. Показательные уравнения и </a:t>
            </a:r>
            <a:r>
              <a:rPr lang="ru-RU" sz="2400" b="1" dirty="0" smtClean="0"/>
              <a:t>неравенства</a:t>
            </a:r>
            <a:endParaRPr lang="de-DE" sz="24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r>
              <a:rPr lang="de-DE" sz="2000" b="1" dirty="0" smtClean="0"/>
              <a:t>                                                                                    </a:t>
            </a:r>
            <a:r>
              <a:rPr lang="az-Cyrl-AZ" sz="2000" b="1" dirty="0" smtClean="0"/>
              <a:t>ответ</a:t>
            </a:r>
            <a:r>
              <a:rPr lang="az-Cyrl-AZ" sz="2000" b="1" dirty="0"/>
              <a:t>: 2 (</a:t>
            </a:r>
            <a:r>
              <a:rPr lang="de-DE" sz="2000" b="1" dirty="0"/>
              <a:t>x=0, x=1)</a:t>
            </a:r>
            <a:endParaRPr lang="de-DE" sz="2000" b="1" dirty="0" smtClean="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204864"/>
            <a:ext cx="2343150" cy="382905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266" y="2204864"/>
            <a:ext cx="2343150" cy="3829050"/>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2204864"/>
            <a:ext cx="2343150" cy="3829050"/>
          </a:xfrm>
          <a:prstGeom prst="rect">
            <a:avLst/>
          </a:prstGeom>
        </p:spPr>
      </p:pic>
    </p:spTree>
    <p:extLst>
      <p:ext uri="{BB962C8B-B14F-4D97-AF65-F5344CB8AC3E}">
        <p14:creationId xmlns:p14="http://schemas.microsoft.com/office/powerpoint/2010/main" val="2783130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63089"/>
          </a:xfrm>
          <a:prstGeom prst="rect">
            <a:avLst/>
          </a:prstGeom>
          <a:noFill/>
          <a:ln w="9525">
            <a:noFill/>
            <a:miter lim="800000"/>
            <a:headEnd/>
            <a:tailEnd/>
          </a:ln>
        </p:spPr>
        <p:txBody>
          <a:bodyPr wrap="square">
            <a:prstTxWarp prst="textNoShape">
              <a:avLst/>
            </a:prstTxWarp>
            <a:spAutoFit/>
          </a:bodyPr>
          <a:lstStyle/>
          <a:p>
            <a:r>
              <a:rPr lang="de-DE" sz="2600" b="1" dirty="0" err="1" smtClean="0"/>
              <a:t>eActivity</a:t>
            </a:r>
            <a:r>
              <a:rPr lang="de-DE" sz="2600" b="1" dirty="0" smtClean="0"/>
              <a:t>: </a:t>
            </a:r>
            <a:r>
              <a:rPr lang="az-Cyrl-AZ" sz="2600" b="1" dirty="0" smtClean="0"/>
              <a:t>3</a:t>
            </a:r>
            <a:r>
              <a:rPr lang="az-Cyrl-AZ" sz="2600" b="1" dirty="0"/>
              <a:t>. ЭЛЕМЕНТЫ </a:t>
            </a:r>
            <a:r>
              <a:rPr lang="az-Cyrl-AZ" sz="2600" b="1" dirty="0" smtClean="0"/>
              <a:t>МАТЕМАТИЧСКОГО</a:t>
            </a:r>
            <a:r>
              <a:rPr lang="de-DE" sz="2600" b="1" dirty="0" smtClean="0"/>
              <a:t> </a:t>
            </a:r>
            <a:r>
              <a:rPr lang="az-Cyrl-AZ" sz="2600" b="1" dirty="0" smtClean="0"/>
              <a:t>АНАЛИЗА</a:t>
            </a:r>
            <a:endParaRPr lang="de-DE" sz="2600" b="1" dirty="0" smtClean="0"/>
          </a:p>
          <a:p>
            <a:endParaRPr lang="ru-RU" sz="800" b="1" dirty="0"/>
          </a:p>
          <a:p>
            <a:r>
              <a:rPr lang="de-DE" b="1" dirty="0" smtClean="0"/>
              <a:t>                </a:t>
            </a:r>
            <a:r>
              <a:rPr lang="ru-RU" sz="2400" b="1" dirty="0" smtClean="0"/>
              <a:t>3.1</a:t>
            </a:r>
            <a:r>
              <a:rPr lang="ru-RU" sz="2400" b="1" dirty="0"/>
              <a:t>. Производная функции</a:t>
            </a:r>
            <a:endParaRPr lang="de-DE" sz="24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r>
              <a:rPr lang="de-DE" sz="2000" b="1" dirty="0" smtClean="0"/>
              <a:t>                                                                                      </a:t>
            </a:r>
            <a:r>
              <a:rPr lang="ru-RU" sz="2000" b="1" dirty="0" smtClean="0"/>
              <a:t>ответ</a:t>
            </a:r>
            <a:r>
              <a:rPr lang="ru-RU" sz="2000" b="1" dirty="0"/>
              <a:t>: </a:t>
            </a:r>
            <a:r>
              <a:rPr lang="ru-RU" sz="2000" b="1" dirty="0" smtClean="0"/>
              <a:t>2√</a:t>
            </a:r>
            <a:r>
              <a:rPr lang="ru-RU" sz="2000" b="1" dirty="0"/>
              <a:t>(5)≤h(x)≤10</a:t>
            </a:r>
            <a:endParaRPr lang="de-DE" sz="2000" b="1" dirty="0" smtClean="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978" y="2192238"/>
            <a:ext cx="2343150" cy="382905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282" y="2192238"/>
            <a:ext cx="2343150" cy="3829050"/>
          </a:xfrm>
          <a:prstGeom prst="rect">
            <a:avLst/>
          </a:prstGeom>
        </p:spPr>
      </p:pic>
      <p:pic>
        <p:nvPicPr>
          <p:cNvPr id="7" name="Bild 6"/>
          <p:cNvPicPr>
            <a:picLocks noChangeAspect="1"/>
          </p:cNvPicPr>
          <p:nvPr/>
        </p:nvPicPr>
        <p:blipFill>
          <a:blip r:embed="rId4"/>
          <a:stretch>
            <a:fillRect/>
          </a:stretch>
        </p:blipFill>
        <p:spPr>
          <a:xfrm>
            <a:off x="685800" y="2209800"/>
            <a:ext cx="2324100" cy="3810000"/>
          </a:xfrm>
          <a:prstGeom prst="rect">
            <a:avLst/>
          </a:prstGeom>
        </p:spPr>
      </p:pic>
    </p:spTree>
    <p:extLst>
      <p:ext uri="{BB962C8B-B14F-4D97-AF65-F5344CB8AC3E}">
        <p14:creationId xmlns:p14="http://schemas.microsoft.com/office/powerpoint/2010/main" val="2327727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63089"/>
          </a:xfrm>
          <a:prstGeom prst="rect">
            <a:avLst/>
          </a:prstGeom>
          <a:noFill/>
          <a:ln w="9525">
            <a:noFill/>
            <a:miter lim="800000"/>
            <a:headEnd/>
            <a:tailEnd/>
          </a:ln>
        </p:spPr>
        <p:txBody>
          <a:bodyPr wrap="square">
            <a:prstTxWarp prst="textNoShape">
              <a:avLst/>
            </a:prstTxWarp>
            <a:spAutoFit/>
          </a:bodyPr>
          <a:lstStyle/>
          <a:p>
            <a:r>
              <a:rPr lang="de-DE" sz="2600" b="1" dirty="0" err="1" smtClean="0"/>
              <a:t>eActivity</a:t>
            </a:r>
            <a:r>
              <a:rPr lang="de-DE" sz="2600" b="1" dirty="0" smtClean="0"/>
              <a:t>: </a:t>
            </a:r>
            <a:r>
              <a:rPr lang="az-Cyrl-AZ" sz="2600" b="1" dirty="0" smtClean="0"/>
              <a:t>3</a:t>
            </a:r>
            <a:r>
              <a:rPr lang="az-Cyrl-AZ" sz="2600" b="1" dirty="0"/>
              <a:t>. ЭЛЕМЕНТЫ </a:t>
            </a:r>
            <a:r>
              <a:rPr lang="az-Cyrl-AZ" sz="2600" b="1" dirty="0" smtClean="0"/>
              <a:t>МАТЕМАТИЧСКОГО</a:t>
            </a:r>
            <a:r>
              <a:rPr lang="de-DE" sz="2600" b="1" dirty="0" smtClean="0"/>
              <a:t> </a:t>
            </a:r>
            <a:r>
              <a:rPr lang="az-Cyrl-AZ" sz="2600" b="1" dirty="0" smtClean="0"/>
              <a:t>АНАЛИЗА</a:t>
            </a:r>
            <a:endParaRPr lang="de-DE" sz="2600" b="1" dirty="0" smtClean="0"/>
          </a:p>
          <a:p>
            <a:endParaRPr lang="ru-RU" sz="800" b="1" dirty="0"/>
          </a:p>
          <a:p>
            <a:r>
              <a:rPr lang="de-DE" b="1" dirty="0" smtClean="0"/>
              <a:t>                </a:t>
            </a:r>
            <a:r>
              <a:rPr lang="ru-RU" sz="2400" b="1" dirty="0" smtClean="0"/>
              <a:t>3.1</a:t>
            </a:r>
            <a:r>
              <a:rPr lang="ru-RU" sz="2400" b="1" dirty="0"/>
              <a:t>. Производная функции</a:t>
            </a:r>
            <a:endParaRPr lang="de-DE" sz="24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r>
              <a:rPr lang="de-DE" sz="2000" b="1" dirty="0" smtClean="0"/>
              <a:t>                                        </a:t>
            </a:r>
            <a:r>
              <a:rPr lang="ru-RU" sz="2000" b="1" dirty="0" smtClean="0"/>
              <a:t>ответ</a:t>
            </a:r>
            <a:r>
              <a:rPr lang="ru-RU" sz="2000" b="1" dirty="0"/>
              <a:t>: </a:t>
            </a:r>
            <a:r>
              <a:rPr lang="de-DE" sz="2000" b="1" dirty="0" smtClean="0"/>
              <a:t>4.472136</a:t>
            </a:r>
            <a:r>
              <a:rPr lang="ru-RU" sz="2000" b="1" dirty="0" smtClean="0"/>
              <a:t>≤</a:t>
            </a:r>
            <a:r>
              <a:rPr lang="ru-RU" sz="2000" b="1" dirty="0"/>
              <a:t>h(x)≤10</a:t>
            </a:r>
            <a:endParaRPr lang="de-DE" sz="2000" b="1" dirty="0" smtClean="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120230"/>
            <a:ext cx="2343150" cy="3829050"/>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978" y="2120230"/>
            <a:ext cx="2343150" cy="3829050"/>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274" y="2120230"/>
            <a:ext cx="2343150" cy="3829050"/>
          </a:xfrm>
          <a:prstGeom prst="rect">
            <a:avLst/>
          </a:prstGeom>
        </p:spPr>
      </p:pic>
    </p:spTree>
    <p:extLst>
      <p:ext uri="{BB962C8B-B14F-4D97-AF65-F5344CB8AC3E}">
        <p14:creationId xmlns:p14="http://schemas.microsoft.com/office/powerpoint/2010/main" val="1418544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63089"/>
          </a:xfrm>
          <a:prstGeom prst="rect">
            <a:avLst/>
          </a:prstGeom>
          <a:noFill/>
          <a:ln w="9525">
            <a:noFill/>
            <a:miter lim="800000"/>
            <a:headEnd/>
            <a:tailEnd/>
          </a:ln>
        </p:spPr>
        <p:txBody>
          <a:bodyPr wrap="square">
            <a:prstTxWarp prst="textNoShape">
              <a:avLst/>
            </a:prstTxWarp>
            <a:spAutoFit/>
          </a:bodyPr>
          <a:lstStyle/>
          <a:p>
            <a:r>
              <a:rPr lang="de-DE" sz="2600" b="1" dirty="0" err="1" smtClean="0"/>
              <a:t>eActivity</a:t>
            </a:r>
            <a:r>
              <a:rPr lang="de-DE" sz="2600" b="1" dirty="0" smtClean="0"/>
              <a:t>: </a:t>
            </a:r>
            <a:r>
              <a:rPr lang="az-Cyrl-AZ" sz="2600" b="1" dirty="0" smtClean="0"/>
              <a:t>3</a:t>
            </a:r>
            <a:r>
              <a:rPr lang="az-Cyrl-AZ" sz="2600" b="1" dirty="0"/>
              <a:t>. ЭЛЕМЕНТЫ </a:t>
            </a:r>
            <a:r>
              <a:rPr lang="az-Cyrl-AZ" sz="2600" b="1" dirty="0" smtClean="0"/>
              <a:t>МАТЕМАТИЧСКОГО</a:t>
            </a:r>
            <a:r>
              <a:rPr lang="de-DE" sz="2600" b="1" dirty="0" smtClean="0"/>
              <a:t> </a:t>
            </a:r>
            <a:r>
              <a:rPr lang="az-Cyrl-AZ" sz="2600" b="1" dirty="0" smtClean="0"/>
              <a:t>АНАЛИЗА</a:t>
            </a:r>
            <a:endParaRPr lang="de-DE" sz="2600" b="1" dirty="0" smtClean="0"/>
          </a:p>
          <a:p>
            <a:endParaRPr lang="ru-RU" sz="800" b="1" dirty="0"/>
          </a:p>
          <a:p>
            <a:r>
              <a:rPr lang="de-DE" b="1" dirty="0" smtClean="0"/>
              <a:t>                </a:t>
            </a:r>
            <a:r>
              <a:rPr lang="ru-RU" sz="2400" b="1" dirty="0"/>
              <a:t>3.2. Первообразная функции</a:t>
            </a:r>
            <a:endParaRPr lang="de-DE" sz="24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r>
              <a:rPr lang="de-DE" sz="2000" b="1" dirty="0" smtClean="0"/>
              <a:t>                                                     </a:t>
            </a:r>
            <a:r>
              <a:rPr lang="ru-RU" sz="2000" b="1" dirty="0" smtClean="0"/>
              <a:t>ответ</a:t>
            </a:r>
            <a:r>
              <a:rPr lang="ru-RU" sz="2000" b="1" dirty="0"/>
              <a:t>: </a:t>
            </a:r>
            <a:r>
              <a:rPr lang="de-DE" sz="2000" b="1" dirty="0" smtClean="0"/>
              <a:t>0.2</a:t>
            </a:r>
          </a:p>
        </p:txBody>
      </p:sp>
      <p:pic>
        <p:nvPicPr>
          <p:cNvPr id="5" name="Grafik 4"/>
          <p:cNvPicPr>
            <a:picLocks noChangeAspect="1"/>
          </p:cNvPicPr>
          <p:nvPr/>
        </p:nvPicPr>
        <p:blipFill>
          <a:blip r:embed="rId2"/>
          <a:stretch>
            <a:fillRect/>
          </a:stretch>
        </p:blipFill>
        <p:spPr>
          <a:xfrm>
            <a:off x="3409553" y="2132856"/>
            <a:ext cx="2314575" cy="3800475"/>
          </a:xfrm>
          <a:prstGeom prst="rect">
            <a:avLst/>
          </a:prstGeom>
        </p:spPr>
      </p:pic>
      <p:pic>
        <p:nvPicPr>
          <p:cNvPr id="7" name="Grafik 6"/>
          <p:cNvPicPr>
            <a:picLocks noChangeAspect="1"/>
          </p:cNvPicPr>
          <p:nvPr/>
        </p:nvPicPr>
        <p:blipFill>
          <a:blip r:embed="rId3"/>
          <a:stretch>
            <a:fillRect/>
          </a:stretch>
        </p:blipFill>
        <p:spPr>
          <a:xfrm>
            <a:off x="6001841" y="2132856"/>
            <a:ext cx="2314575" cy="3800475"/>
          </a:xfrm>
          <a:prstGeom prst="rect">
            <a:avLst/>
          </a:prstGeom>
        </p:spPr>
      </p:pic>
      <p:pic>
        <p:nvPicPr>
          <p:cNvPr id="8" name="Bild 7"/>
          <p:cNvPicPr>
            <a:picLocks noChangeAspect="1"/>
          </p:cNvPicPr>
          <p:nvPr/>
        </p:nvPicPr>
        <p:blipFill>
          <a:blip r:embed="rId4"/>
          <a:stretch>
            <a:fillRect/>
          </a:stretch>
        </p:blipFill>
        <p:spPr>
          <a:xfrm>
            <a:off x="723900" y="2133600"/>
            <a:ext cx="2324100" cy="3810000"/>
          </a:xfrm>
          <a:prstGeom prst="rect">
            <a:avLst/>
          </a:prstGeom>
        </p:spPr>
      </p:pic>
    </p:spTree>
    <p:extLst>
      <p:ext uri="{BB962C8B-B14F-4D97-AF65-F5344CB8AC3E}">
        <p14:creationId xmlns:p14="http://schemas.microsoft.com/office/powerpoint/2010/main" val="973197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63089"/>
          </a:xfrm>
          <a:prstGeom prst="rect">
            <a:avLst/>
          </a:prstGeom>
          <a:noFill/>
          <a:ln w="9525">
            <a:noFill/>
            <a:miter lim="800000"/>
            <a:headEnd/>
            <a:tailEnd/>
          </a:ln>
        </p:spPr>
        <p:txBody>
          <a:bodyPr wrap="square">
            <a:prstTxWarp prst="textNoShape">
              <a:avLst/>
            </a:prstTxWarp>
            <a:spAutoFit/>
          </a:bodyPr>
          <a:lstStyle/>
          <a:p>
            <a:r>
              <a:rPr lang="de-DE" sz="2600" b="1" dirty="0" err="1" smtClean="0"/>
              <a:t>eActivity</a:t>
            </a:r>
            <a:r>
              <a:rPr lang="de-DE" sz="2600" b="1" dirty="0" smtClean="0"/>
              <a:t>: </a:t>
            </a:r>
            <a:r>
              <a:rPr lang="az-Cyrl-AZ" sz="2600" b="1" dirty="0" smtClean="0"/>
              <a:t>3</a:t>
            </a:r>
            <a:r>
              <a:rPr lang="az-Cyrl-AZ" sz="2600" b="1" dirty="0"/>
              <a:t>. ЭЛЕМЕНТЫ </a:t>
            </a:r>
            <a:r>
              <a:rPr lang="az-Cyrl-AZ" sz="2600" b="1" dirty="0" smtClean="0"/>
              <a:t>МАТЕМАТИЧСКОГО</a:t>
            </a:r>
            <a:r>
              <a:rPr lang="de-DE" sz="2600" b="1" dirty="0" smtClean="0"/>
              <a:t> </a:t>
            </a:r>
            <a:r>
              <a:rPr lang="az-Cyrl-AZ" sz="2600" b="1" dirty="0" smtClean="0"/>
              <a:t>АНАЛИЗА</a:t>
            </a:r>
            <a:endParaRPr lang="de-DE" sz="2600" b="1" dirty="0" smtClean="0"/>
          </a:p>
          <a:p>
            <a:endParaRPr lang="ru-RU" sz="800" b="1" dirty="0"/>
          </a:p>
          <a:p>
            <a:r>
              <a:rPr lang="de-DE" b="1" dirty="0" smtClean="0"/>
              <a:t>                </a:t>
            </a:r>
            <a:r>
              <a:rPr lang="ru-RU" sz="2400" b="1" dirty="0"/>
              <a:t>3.2. Первообразная функции</a:t>
            </a:r>
            <a:endParaRPr lang="de-DE" sz="24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r>
              <a:rPr lang="de-DE" sz="2000" b="1" dirty="0" smtClean="0"/>
              <a:t>                                                     </a:t>
            </a:r>
            <a:r>
              <a:rPr lang="ru-RU" sz="2000" b="1" dirty="0" smtClean="0"/>
              <a:t>ответ</a:t>
            </a:r>
            <a:r>
              <a:rPr lang="ru-RU" sz="2000" b="1" dirty="0"/>
              <a:t>: </a:t>
            </a:r>
            <a:r>
              <a:rPr lang="de-DE" sz="2000" b="1" dirty="0" smtClean="0"/>
              <a:t>16</a:t>
            </a:r>
          </a:p>
        </p:txBody>
      </p:sp>
      <p:pic>
        <p:nvPicPr>
          <p:cNvPr id="4" name="Grafik 3"/>
          <p:cNvPicPr>
            <a:picLocks noChangeAspect="1"/>
          </p:cNvPicPr>
          <p:nvPr/>
        </p:nvPicPr>
        <p:blipFill>
          <a:blip r:embed="rId2"/>
          <a:stretch>
            <a:fillRect/>
          </a:stretch>
        </p:blipFill>
        <p:spPr>
          <a:xfrm>
            <a:off x="683568" y="2148805"/>
            <a:ext cx="2314575" cy="3800475"/>
          </a:xfrm>
          <a:prstGeom prst="rect">
            <a:avLst/>
          </a:prstGeom>
        </p:spPr>
      </p:pic>
      <p:pic>
        <p:nvPicPr>
          <p:cNvPr id="8" name="Grafik 7"/>
          <p:cNvPicPr>
            <a:picLocks noChangeAspect="1"/>
          </p:cNvPicPr>
          <p:nvPr/>
        </p:nvPicPr>
        <p:blipFill>
          <a:blip r:embed="rId3"/>
          <a:stretch>
            <a:fillRect/>
          </a:stretch>
        </p:blipFill>
        <p:spPr>
          <a:xfrm>
            <a:off x="6001841" y="2148805"/>
            <a:ext cx="2314575" cy="3800475"/>
          </a:xfrm>
          <a:prstGeom prst="rect">
            <a:avLst/>
          </a:prstGeom>
        </p:spPr>
      </p:pic>
      <p:pic>
        <p:nvPicPr>
          <p:cNvPr id="9" name="Grafik 8"/>
          <p:cNvPicPr>
            <a:picLocks noChangeAspect="1"/>
          </p:cNvPicPr>
          <p:nvPr/>
        </p:nvPicPr>
        <p:blipFill>
          <a:blip r:embed="rId4"/>
          <a:stretch>
            <a:fillRect/>
          </a:stretch>
        </p:blipFill>
        <p:spPr>
          <a:xfrm>
            <a:off x="3337545" y="2148805"/>
            <a:ext cx="2314575" cy="3800475"/>
          </a:xfrm>
          <a:prstGeom prst="rect">
            <a:avLst/>
          </a:prstGeom>
        </p:spPr>
      </p:pic>
    </p:spTree>
    <p:extLst>
      <p:ext uri="{BB962C8B-B14F-4D97-AF65-F5344CB8AC3E}">
        <p14:creationId xmlns:p14="http://schemas.microsoft.com/office/powerpoint/2010/main" val="902711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el 2"/>
          <p:cNvSpPr>
            <a:spLocks noGrp="1"/>
          </p:cNvSpPr>
          <p:nvPr>
            <p:ph type="title"/>
          </p:nvPr>
        </p:nvSpPr>
        <p:spPr>
          <a:xfrm>
            <a:off x="323528" y="179388"/>
            <a:ext cx="6013772" cy="533400"/>
          </a:xfrm>
          <a:noFill/>
          <a:ln>
            <a:miter lim="800000"/>
            <a:headEnd/>
            <a:tailEnd/>
          </a:ln>
        </p:spPr>
        <p:txBody>
          <a:bodyPr/>
          <a:lstStyle/>
          <a:p>
            <a:r>
              <a:rPr lang="en-US" dirty="0"/>
              <a:t>Opportunities and methods of using </a:t>
            </a:r>
            <a:r>
              <a:rPr lang="en-US" dirty="0" err="1"/>
              <a:t>ClassPad</a:t>
            </a:r>
            <a:r>
              <a:rPr lang="en-US" dirty="0"/>
              <a:t> </a:t>
            </a:r>
            <a:endParaRPr lang="de-DE" dirty="0"/>
          </a:p>
        </p:txBody>
      </p:sp>
      <p:sp>
        <p:nvSpPr>
          <p:cNvPr id="2" name="Inhaltsplatzhalter 1"/>
          <p:cNvSpPr>
            <a:spLocks noGrp="1"/>
          </p:cNvSpPr>
          <p:nvPr>
            <p:ph idx="1"/>
          </p:nvPr>
        </p:nvSpPr>
        <p:spPr/>
        <p:txBody>
          <a:bodyPr/>
          <a:lstStyle/>
          <a:p>
            <a:pPr marL="0" indent="0">
              <a:buNone/>
            </a:pPr>
            <a:endParaRPr lang="de-DE" b="1" dirty="0"/>
          </a:p>
          <a:p>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855152"/>
            <a:ext cx="8297037" cy="5526176"/>
          </a:xfrm>
          <a:prstGeom prst="rect">
            <a:avLst/>
          </a:prstGeom>
        </p:spPr>
      </p:pic>
    </p:spTree>
    <p:extLst>
      <p:ext uri="{BB962C8B-B14F-4D97-AF65-F5344CB8AC3E}">
        <p14:creationId xmlns:p14="http://schemas.microsoft.com/office/powerpoint/2010/main" val="3892143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63089"/>
          </a:xfrm>
          <a:prstGeom prst="rect">
            <a:avLst/>
          </a:prstGeom>
          <a:noFill/>
          <a:ln w="9525">
            <a:noFill/>
            <a:miter lim="800000"/>
            <a:headEnd/>
            <a:tailEnd/>
          </a:ln>
        </p:spPr>
        <p:txBody>
          <a:bodyPr wrap="square">
            <a:prstTxWarp prst="textNoShape">
              <a:avLst/>
            </a:prstTxWarp>
            <a:spAutoFit/>
          </a:bodyPr>
          <a:lstStyle/>
          <a:p>
            <a:r>
              <a:rPr lang="de-DE" sz="2600" b="1" dirty="0" err="1" smtClean="0"/>
              <a:t>eActivity</a:t>
            </a:r>
            <a:r>
              <a:rPr lang="de-DE" sz="2600" b="1" dirty="0" smtClean="0"/>
              <a:t>: </a:t>
            </a:r>
            <a:r>
              <a:rPr lang="az-Cyrl-AZ" sz="2600" b="1" dirty="0" smtClean="0"/>
              <a:t>3</a:t>
            </a:r>
            <a:r>
              <a:rPr lang="az-Cyrl-AZ" sz="2600" b="1" dirty="0"/>
              <a:t>. ЭЛЕМЕНТЫ </a:t>
            </a:r>
            <a:r>
              <a:rPr lang="az-Cyrl-AZ" sz="2600" b="1" dirty="0" smtClean="0"/>
              <a:t>МАТЕМАТИЧСКОГО</a:t>
            </a:r>
            <a:r>
              <a:rPr lang="de-DE" sz="2600" b="1" dirty="0" smtClean="0"/>
              <a:t> </a:t>
            </a:r>
            <a:r>
              <a:rPr lang="az-Cyrl-AZ" sz="2600" b="1" dirty="0" smtClean="0"/>
              <a:t>АНАЛИЗА</a:t>
            </a:r>
            <a:endParaRPr lang="de-DE" sz="2600" b="1" dirty="0" smtClean="0"/>
          </a:p>
          <a:p>
            <a:endParaRPr lang="ru-RU" sz="800" b="1" dirty="0"/>
          </a:p>
          <a:p>
            <a:r>
              <a:rPr lang="de-DE" b="1" dirty="0" smtClean="0"/>
              <a:t>                </a:t>
            </a:r>
            <a:r>
              <a:rPr lang="ru-RU" sz="2400" b="1" dirty="0"/>
              <a:t>3.2. Первообразная функции</a:t>
            </a:r>
            <a:endParaRPr lang="de-DE" sz="24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r>
              <a:rPr lang="de-DE" sz="2000" b="1" dirty="0" smtClean="0"/>
              <a:t>                                                    </a:t>
            </a:r>
            <a:r>
              <a:rPr lang="ru-RU" sz="2000" b="1" dirty="0" smtClean="0"/>
              <a:t>ответ</a:t>
            </a:r>
            <a:r>
              <a:rPr lang="ru-RU" sz="2000" b="1" dirty="0"/>
              <a:t>: </a:t>
            </a:r>
            <a:r>
              <a:rPr lang="de-DE" sz="2000" b="1" dirty="0" smtClean="0"/>
              <a:t>2+2/3</a:t>
            </a:r>
          </a:p>
        </p:txBody>
      </p:sp>
      <p:pic>
        <p:nvPicPr>
          <p:cNvPr id="2" name="Grafik 1"/>
          <p:cNvPicPr>
            <a:picLocks noChangeAspect="1"/>
          </p:cNvPicPr>
          <p:nvPr/>
        </p:nvPicPr>
        <p:blipFill>
          <a:blip r:embed="rId2"/>
          <a:stretch>
            <a:fillRect/>
          </a:stretch>
        </p:blipFill>
        <p:spPr>
          <a:xfrm>
            <a:off x="673249" y="2148805"/>
            <a:ext cx="2314575" cy="3800475"/>
          </a:xfrm>
          <a:prstGeom prst="rect">
            <a:avLst/>
          </a:prstGeom>
        </p:spPr>
      </p:pic>
      <p:pic>
        <p:nvPicPr>
          <p:cNvPr id="3" name="Grafik 2"/>
          <p:cNvPicPr>
            <a:picLocks noChangeAspect="1"/>
          </p:cNvPicPr>
          <p:nvPr/>
        </p:nvPicPr>
        <p:blipFill>
          <a:blip r:embed="rId3"/>
          <a:stretch>
            <a:fillRect/>
          </a:stretch>
        </p:blipFill>
        <p:spPr>
          <a:xfrm>
            <a:off x="3337545" y="2148805"/>
            <a:ext cx="2314575" cy="3800475"/>
          </a:xfrm>
          <a:prstGeom prst="rect">
            <a:avLst/>
          </a:prstGeom>
        </p:spPr>
      </p:pic>
      <p:pic>
        <p:nvPicPr>
          <p:cNvPr id="5" name="Grafik 4"/>
          <p:cNvPicPr>
            <a:picLocks noChangeAspect="1"/>
          </p:cNvPicPr>
          <p:nvPr/>
        </p:nvPicPr>
        <p:blipFill>
          <a:blip r:embed="rId4"/>
          <a:stretch>
            <a:fillRect/>
          </a:stretch>
        </p:blipFill>
        <p:spPr>
          <a:xfrm>
            <a:off x="6001841" y="2148805"/>
            <a:ext cx="2314575" cy="3800475"/>
          </a:xfrm>
          <a:prstGeom prst="rect">
            <a:avLst/>
          </a:prstGeom>
        </p:spPr>
      </p:pic>
    </p:spTree>
    <p:extLst>
      <p:ext uri="{BB962C8B-B14F-4D97-AF65-F5344CB8AC3E}">
        <p14:creationId xmlns:p14="http://schemas.microsoft.com/office/powerpoint/2010/main" val="2156072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9386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1</a:t>
            </a:r>
            <a:r>
              <a:rPr lang="ru-RU" sz="2000" b="1" dirty="0"/>
              <a:t>. РАЦИОНАЛНЫЕ НЕРАВЕНСТВА</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ru-RU" sz="2000" b="1" dirty="0" smtClean="0"/>
              <a:t>ответ</a:t>
            </a:r>
            <a:r>
              <a:rPr lang="ru-RU" sz="2000" b="1" dirty="0"/>
              <a:t>: </a:t>
            </a:r>
            <a:r>
              <a:rPr lang="de-DE" sz="2000" b="1" dirty="0" smtClean="0"/>
              <a:t>-1/2</a:t>
            </a:r>
          </a:p>
        </p:txBody>
      </p:sp>
      <p:pic>
        <p:nvPicPr>
          <p:cNvPr id="6" name="Grafik 5"/>
          <p:cNvPicPr>
            <a:picLocks noChangeAspect="1"/>
          </p:cNvPicPr>
          <p:nvPr/>
        </p:nvPicPr>
        <p:blipFill>
          <a:blip r:embed="rId2"/>
          <a:stretch>
            <a:fillRect/>
          </a:stretch>
        </p:blipFill>
        <p:spPr>
          <a:xfrm>
            <a:off x="3409553" y="2220813"/>
            <a:ext cx="2314575" cy="3800475"/>
          </a:xfrm>
          <a:prstGeom prst="rect">
            <a:avLst/>
          </a:prstGeom>
        </p:spPr>
      </p:pic>
      <p:pic>
        <p:nvPicPr>
          <p:cNvPr id="7" name="Grafik 6"/>
          <p:cNvPicPr>
            <a:picLocks noChangeAspect="1"/>
          </p:cNvPicPr>
          <p:nvPr/>
        </p:nvPicPr>
        <p:blipFill>
          <a:blip r:embed="rId3"/>
          <a:stretch>
            <a:fillRect/>
          </a:stretch>
        </p:blipFill>
        <p:spPr>
          <a:xfrm>
            <a:off x="6145857" y="2220813"/>
            <a:ext cx="2314575" cy="3800475"/>
          </a:xfrm>
          <a:prstGeom prst="rect">
            <a:avLst/>
          </a:prstGeom>
        </p:spPr>
      </p:pic>
      <p:pic>
        <p:nvPicPr>
          <p:cNvPr id="8" name="Bild 7"/>
          <p:cNvPicPr>
            <a:picLocks noChangeAspect="1"/>
          </p:cNvPicPr>
          <p:nvPr/>
        </p:nvPicPr>
        <p:blipFill>
          <a:blip r:embed="rId4"/>
          <a:stretch>
            <a:fillRect/>
          </a:stretch>
        </p:blipFill>
        <p:spPr>
          <a:xfrm>
            <a:off x="723900" y="2209800"/>
            <a:ext cx="2324100" cy="3810000"/>
          </a:xfrm>
          <a:prstGeom prst="rect">
            <a:avLst/>
          </a:prstGeom>
        </p:spPr>
      </p:pic>
    </p:spTree>
    <p:extLst>
      <p:ext uri="{BB962C8B-B14F-4D97-AF65-F5344CB8AC3E}">
        <p14:creationId xmlns:p14="http://schemas.microsoft.com/office/powerpoint/2010/main" val="3166879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9386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1</a:t>
            </a:r>
            <a:r>
              <a:rPr lang="ru-RU" sz="2000" b="1" dirty="0"/>
              <a:t>. РАЦИОНАЛНЫЕ НЕРАВЕНСТВА</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ru-RU" sz="2000" b="1" dirty="0" smtClean="0"/>
              <a:t>ответ</a:t>
            </a:r>
            <a:r>
              <a:rPr lang="ru-RU" sz="2000" b="1" dirty="0"/>
              <a:t>: </a:t>
            </a:r>
            <a:r>
              <a:rPr lang="de-DE" sz="2000" b="1" dirty="0" smtClean="0"/>
              <a:t>1</a:t>
            </a:r>
          </a:p>
        </p:txBody>
      </p:sp>
      <p:pic>
        <p:nvPicPr>
          <p:cNvPr id="2" name="Grafik 1"/>
          <p:cNvPicPr>
            <a:picLocks noChangeAspect="1"/>
          </p:cNvPicPr>
          <p:nvPr/>
        </p:nvPicPr>
        <p:blipFill>
          <a:blip r:embed="rId2"/>
          <a:stretch>
            <a:fillRect/>
          </a:stretch>
        </p:blipFill>
        <p:spPr>
          <a:xfrm>
            <a:off x="611560" y="2292821"/>
            <a:ext cx="2314575" cy="3800475"/>
          </a:xfrm>
          <a:prstGeom prst="rect">
            <a:avLst/>
          </a:prstGeom>
        </p:spPr>
      </p:pic>
      <p:pic>
        <p:nvPicPr>
          <p:cNvPr id="3" name="Grafik 2"/>
          <p:cNvPicPr>
            <a:picLocks noChangeAspect="1"/>
          </p:cNvPicPr>
          <p:nvPr/>
        </p:nvPicPr>
        <p:blipFill>
          <a:blip r:embed="rId3"/>
          <a:stretch>
            <a:fillRect/>
          </a:stretch>
        </p:blipFill>
        <p:spPr>
          <a:xfrm>
            <a:off x="3337545" y="2292821"/>
            <a:ext cx="2314575" cy="3800475"/>
          </a:xfrm>
          <a:prstGeom prst="rect">
            <a:avLst/>
          </a:prstGeom>
        </p:spPr>
      </p:pic>
      <p:pic>
        <p:nvPicPr>
          <p:cNvPr id="5" name="Grafik 4"/>
          <p:cNvPicPr>
            <a:picLocks noChangeAspect="1"/>
          </p:cNvPicPr>
          <p:nvPr/>
        </p:nvPicPr>
        <p:blipFill>
          <a:blip r:embed="rId4"/>
          <a:stretch>
            <a:fillRect/>
          </a:stretch>
        </p:blipFill>
        <p:spPr>
          <a:xfrm>
            <a:off x="6073849" y="2292821"/>
            <a:ext cx="2314575" cy="3800475"/>
          </a:xfrm>
          <a:prstGeom prst="rect">
            <a:avLst/>
          </a:prstGeom>
        </p:spPr>
      </p:pic>
    </p:spTree>
    <p:extLst>
      <p:ext uri="{BB962C8B-B14F-4D97-AF65-F5344CB8AC3E}">
        <p14:creationId xmlns:p14="http://schemas.microsoft.com/office/powerpoint/2010/main" val="3720391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9386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1</a:t>
            </a:r>
            <a:r>
              <a:rPr lang="ru-RU" sz="2000" b="1" dirty="0"/>
              <a:t>. РАЦИОНАЛНЫЕ НЕРАВЕНСТВА</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ru-RU" sz="2000" b="1" dirty="0" smtClean="0"/>
              <a:t>ответ</a:t>
            </a:r>
            <a:r>
              <a:rPr lang="ru-RU" sz="2000" b="1" dirty="0"/>
              <a:t>: </a:t>
            </a:r>
            <a:r>
              <a:rPr lang="de-DE" sz="2000" b="1" dirty="0" smtClean="0"/>
              <a:t>-6</a:t>
            </a:r>
          </a:p>
        </p:txBody>
      </p:sp>
      <p:pic>
        <p:nvPicPr>
          <p:cNvPr id="4" name="Grafik 3"/>
          <p:cNvPicPr>
            <a:picLocks noChangeAspect="1"/>
          </p:cNvPicPr>
          <p:nvPr/>
        </p:nvPicPr>
        <p:blipFill>
          <a:blip r:embed="rId2"/>
          <a:stretch>
            <a:fillRect/>
          </a:stretch>
        </p:blipFill>
        <p:spPr>
          <a:xfrm>
            <a:off x="611560" y="2292821"/>
            <a:ext cx="2314575" cy="3800475"/>
          </a:xfrm>
          <a:prstGeom prst="rect">
            <a:avLst/>
          </a:prstGeom>
        </p:spPr>
      </p:pic>
      <p:pic>
        <p:nvPicPr>
          <p:cNvPr id="6" name="Grafik 5"/>
          <p:cNvPicPr>
            <a:picLocks noChangeAspect="1"/>
          </p:cNvPicPr>
          <p:nvPr/>
        </p:nvPicPr>
        <p:blipFill>
          <a:blip r:embed="rId3"/>
          <a:stretch>
            <a:fillRect/>
          </a:stretch>
        </p:blipFill>
        <p:spPr>
          <a:xfrm>
            <a:off x="3275856" y="2292821"/>
            <a:ext cx="2314575" cy="3800475"/>
          </a:xfrm>
          <a:prstGeom prst="rect">
            <a:avLst/>
          </a:prstGeom>
        </p:spPr>
      </p:pic>
      <p:pic>
        <p:nvPicPr>
          <p:cNvPr id="7" name="Grafik 6"/>
          <p:cNvPicPr>
            <a:picLocks noChangeAspect="1"/>
          </p:cNvPicPr>
          <p:nvPr/>
        </p:nvPicPr>
        <p:blipFill>
          <a:blip r:embed="rId4"/>
          <a:stretch>
            <a:fillRect/>
          </a:stretch>
        </p:blipFill>
        <p:spPr>
          <a:xfrm>
            <a:off x="6001841" y="2292821"/>
            <a:ext cx="2314575" cy="3800475"/>
          </a:xfrm>
          <a:prstGeom prst="rect">
            <a:avLst/>
          </a:prstGeom>
        </p:spPr>
      </p:pic>
    </p:spTree>
    <p:extLst>
      <p:ext uri="{BB962C8B-B14F-4D97-AF65-F5344CB8AC3E}">
        <p14:creationId xmlns:p14="http://schemas.microsoft.com/office/powerpoint/2010/main" val="1682995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9386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1</a:t>
            </a:r>
            <a:r>
              <a:rPr lang="ru-RU" sz="2000" b="1" dirty="0"/>
              <a:t>. РАЦИОНАЛНЫЕ НЕРАВЕНСТВА</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ru-RU" sz="2000" b="1" dirty="0" smtClean="0"/>
              <a:t>ответ</a:t>
            </a:r>
            <a:r>
              <a:rPr lang="ru-RU" sz="2000" b="1" dirty="0"/>
              <a:t>: </a:t>
            </a:r>
            <a:r>
              <a:rPr lang="de-DE" sz="2000" b="1" dirty="0"/>
              <a:t>x=-4, x=5, -3≤</a:t>
            </a:r>
            <a:r>
              <a:rPr lang="de-DE" sz="2000" b="1" dirty="0" smtClean="0"/>
              <a:t>x&lt;3/2</a:t>
            </a:r>
          </a:p>
        </p:txBody>
      </p:sp>
      <p:pic>
        <p:nvPicPr>
          <p:cNvPr id="5" name="Grafik 4"/>
          <p:cNvPicPr>
            <a:picLocks noChangeAspect="1"/>
          </p:cNvPicPr>
          <p:nvPr/>
        </p:nvPicPr>
        <p:blipFill>
          <a:blip r:embed="rId2"/>
          <a:stretch>
            <a:fillRect/>
          </a:stretch>
        </p:blipFill>
        <p:spPr>
          <a:xfrm>
            <a:off x="6228184" y="2276872"/>
            <a:ext cx="2314575" cy="3800475"/>
          </a:xfrm>
          <a:prstGeom prst="rect">
            <a:avLst/>
          </a:prstGeom>
        </p:spPr>
      </p:pic>
      <p:pic>
        <p:nvPicPr>
          <p:cNvPr id="8" name="Grafik 7"/>
          <p:cNvPicPr>
            <a:picLocks noChangeAspect="1"/>
          </p:cNvPicPr>
          <p:nvPr/>
        </p:nvPicPr>
        <p:blipFill>
          <a:blip r:embed="rId3"/>
          <a:stretch>
            <a:fillRect/>
          </a:stretch>
        </p:blipFill>
        <p:spPr>
          <a:xfrm>
            <a:off x="3491880" y="2292821"/>
            <a:ext cx="2314575" cy="3800475"/>
          </a:xfrm>
          <a:prstGeom prst="rect">
            <a:avLst/>
          </a:prstGeom>
        </p:spPr>
      </p:pic>
      <p:pic>
        <p:nvPicPr>
          <p:cNvPr id="9" name="Grafik 8"/>
          <p:cNvPicPr>
            <a:picLocks noChangeAspect="1"/>
          </p:cNvPicPr>
          <p:nvPr/>
        </p:nvPicPr>
        <p:blipFill>
          <a:blip r:embed="rId4"/>
          <a:stretch>
            <a:fillRect/>
          </a:stretch>
        </p:blipFill>
        <p:spPr>
          <a:xfrm>
            <a:off x="827584" y="2292821"/>
            <a:ext cx="2314575" cy="3800475"/>
          </a:xfrm>
          <a:prstGeom prst="rect">
            <a:avLst/>
          </a:prstGeom>
        </p:spPr>
      </p:pic>
    </p:spTree>
    <p:extLst>
      <p:ext uri="{BB962C8B-B14F-4D97-AF65-F5344CB8AC3E}">
        <p14:creationId xmlns:p14="http://schemas.microsoft.com/office/powerpoint/2010/main" val="2435133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9386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1</a:t>
            </a:r>
            <a:r>
              <a:rPr lang="ru-RU" sz="2000" b="1" dirty="0"/>
              <a:t>. РАЦИОНАЛНЫЕ НЕРАВЕНСТВА</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ru-RU" sz="2000" b="1" dirty="0" smtClean="0"/>
              <a:t>ответ</a:t>
            </a:r>
            <a:r>
              <a:rPr lang="ru-RU" sz="2000" b="1" dirty="0"/>
              <a:t>: </a:t>
            </a:r>
            <a:r>
              <a:rPr lang="de-DE" sz="2000" b="1" dirty="0"/>
              <a:t>-6≤x≤-1</a:t>
            </a:r>
            <a:r>
              <a:rPr lang="de-DE" sz="2000" b="1" dirty="0" smtClean="0"/>
              <a:t>, 1</a:t>
            </a:r>
            <a:r>
              <a:rPr lang="de-DE" sz="2000" b="1" dirty="0"/>
              <a:t>≤x&lt;2</a:t>
            </a:r>
            <a:endParaRPr lang="de-DE" sz="2000" b="1" dirty="0" smtClean="0"/>
          </a:p>
        </p:txBody>
      </p:sp>
      <p:pic>
        <p:nvPicPr>
          <p:cNvPr id="2" name="Grafik 1"/>
          <p:cNvPicPr>
            <a:picLocks noChangeAspect="1"/>
          </p:cNvPicPr>
          <p:nvPr/>
        </p:nvPicPr>
        <p:blipFill>
          <a:blip r:embed="rId2"/>
          <a:stretch>
            <a:fillRect/>
          </a:stretch>
        </p:blipFill>
        <p:spPr>
          <a:xfrm>
            <a:off x="673249" y="2292821"/>
            <a:ext cx="2314575" cy="3800475"/>
          </a:xfrm>
          <a:prstGeom prst="rect">
            <a:avLst/>
          </a:prstGeom>
        </p:spPr>
      </p:pic>
      <p:pic>
        <p:nvPicPr>
          <p:cNvPr id="4" name="Grafik 3"/>
          <p:cNvPicPr>
            <a:picLocks noChangeAspect="1"/>
          </p:cNvPicPr>
          <p:nvPr/>
        </p:nvPicPr>
        <p:blipFill>
          <a:blip r:embed="rId3"/>
          <a:stretch>
            <a:fillRect/>
          </a:stretch>
        </p:blipFill>
        <p:spPr>
          <a:xfrm>
            <a:off x="3409553" y="2292821"/>
            <a:ext cx="2314575" cy="3800475"/>
          </a:xfrm>
          <a:prstGeom prst="rect">
            <a:avLst/>
          </a:prstGeom>
        </p:spPr>
      </p:pic>
      <p:pic>
        <p:nvPicPr>
          <p:cNvPr id="6" name="Grafik 5"/>
          <p:cNvPicPr>
            <a:picLocks noChangeAspect="1"/>
          </p:cNvPicPr>
          <p:nvPr/>
        </p:nvPicPr>
        <p:blipFill>
          <a:blip r:embed="rId4"/>
          <a:stretch>
            <a:fillRect/>
          </a:stretch>
        </p:blipFill>
        <p:spPr>
          <a:xfrm>
            <a:off x="6145857" y="2292821"/>
            <a:ext cx="2314575" cy="3800475"/>
          </a:xfrm>
          <a:prstGeom prst="rect">
            <a:avLst/>
          </a:prstGeom>
        </p:spPr>
      </p:pic>
    </p:spTree>
    <p:extLst>
      <p:ext uri="{BB962C8B-B14F-4D97-AF65-F5344CB8AC3E}">
        <p14:creationId xmlns:p14="http://schemas.microsoft.com/office/powerpoint/2010/main" val="1037181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9386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2</a:t>
            </a:r>
            <a:r>
              <a:rPr lang="ru-RU" sz="2000" b="1" dirty="0"/>
              <a:t>. ИССЛЕДОВАНИЕ ФУНКЦИЙ ЭЛЕМЕНТАРНЫМИ МЕТОДАМИ</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es-ES" sz="2000" b="1" dirty="0" smtClean="0"/>
              <a:t>ответ</a:t>
            </a:r>
            <a:r>
              <a:rPr lang="es-ES" sz="2000" b="1" dirty="0"/>
              <a:t>: y=-4 for x=0</a:t>
            </a:r>
            <a:endParaRPr lang="de-DE" sz="2000" b="1" dirty="0" smtClean="0"/>
          </a:p>
        </p:txBody>
      </p:sp>
      <p:pic>
        <p:nvPicPr>
          <p:cNvPr id="3" name="Grafik 2"/>
          <p:cNvPicPr>
            <a:picLocks noChangeAspect="1"/>
          </p:cNvPicPr>
          <p:nvPr/>
        </p:nvPicPr>
        <p:blipFill>
          <a:blip r:embed="rId2"/>
          <a:stretch>
            <a:fillRect/>
          </a:stretch>
        </p:blipFill>
        <p:spPr>
          <a:xfrm>
            <a:off x="745257" y="2292821"/>
            <a:ext cx="2314575" cy="3800475"/>
          </a:xfrm>
          <a:prstGeom prst="rect">
            <a:avLst/>
          </a:prstGeom>
        </p:spPr>
      </p:pic>
      <p:pic>
        <p:nvPicPr>
          <p:cNvPr id="5" name="Grafik 4"/>
          <p:cNvPicPr>
            <a:picLocks noChangeAspect="1"/>
          </p:cNvPicPr>
          <p:nvPr/>
        </p:nvPicPr>
        <p:blipFill>
          <a:blip r:embed="rId3"/>
          <a:stretch>
            <a:fillRect/>
          </a:stretch>
        </p:blipFill>
        <p:spPr>
          <a:xfrm>
            <a:off x="3409553" y="2292821"/>
            <a:ext cx="2314575" cy="3800475"/>
          </a:xfrm>
          <a:prstGeom prst="rect">
            <a:avLst/>
          </a:prstGeom>
        </p:spPr>
      </p:pic>
      <p:pic>
        <p:nvPicPr>
          <p:cNvPr id="7" name="Grafik 6"/>
          <p:cNvPicPr>
            <a:picLocks noChangeAspect="1"/>
          </p:cNvPicPr>
          <p:nvPr/>
        </p:nvPicPr>
        <p:blipFill>
          <a:blip r:embed="rId4"/>
          <a:stretch>
            <a:fillRect/>
          </a:stretch>
        </p:blipFill>
        <p:spPr>
          <a:xfrm>
            <a:off x="6145857" y="2292821"/>
            <a:ext cx="2314575" cy="3800475"/>
          </a:xfrm>
          <a:prstGeom prst="rect">
            <a:avLst/>
          </a:prstGeom>
        </p:spPr>
      </p:pic>
    </p:spTree>
    <p:extLst>
      <p:ext uri="{BB962C8B-B14F-4D97-AF65-F5344CB8AC3E}">
        <p14:creationId xmlns:p14="http://schemas.microsoft.com/office/powerpoint/2010/main" val="38665111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755422"/>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2</a:t>
            </a:r>
            <a:r>
              <a:rPr lang="ru-RU" sz="2000" b="1" dirty="0"/>
              <a:t>. ИССЛЕДОВАНИЕ ФУНКЦИЙ ЭЛЕМЕНТАРНЫМИ МЕТОДАМИ</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es-ES" sz="2000" b="1" dirty="0" smtClean="0"/>
              <a:t>ответ</a:t>
            </a:r>
            <a:r>
              <a:rPr lang="es-ES" sz="2000" b="1" dirty="0"/>
              <a:t>: </a:t>
            </a:r>
            <a:r>
              <a:rPr lang="es-ES" sz="2000" b="1" dirty="0" smtClean="0"/>
              <a:t>  - </a:t>
            </a:r>
            <a:r>
              <a:rPr lang="es-ES" sz="2400" b="1" dirty="0" smtClean="0">
                <a:latin typeface="Times New Roman" panose="02020603050405020304" pitchFamily="18" charset="0"/>
                <a:cs typeface="Times New Roman" panose="02020603050405020304" pitchFamily="18" charset="0"/>
              </a:rPr>
              <a:t>∞</a:t>
            </a:r>
            <a:r>
              <a:rPr lang="es-ES" sz="2000" b="1" dirty="0" smtClean="0"/>
              <a:t> &lt; x ≤ 1</a:t>
            </a:r>
            <a:endParaRPr lang="de-DE" sz="2000" b="1" dirty="0" smtClean="0"/>
          </a:p>
        </p:txBody>
      </p:sp>
      <p:pic>
        <p:nvPicPr>
          <p:cNvPr id="2" name="Grafik 1"/>
          <p:cNvPicPr>
            <a:picLocks noChangeAspect="1"/>
          </p:cNvPicPr>
          <p:nvPr/>
        </p:nvPicPr>
        <p:blipFill>
          <a:blip r:embed="rId2"/>
          <a:stretch>
            <a:fillRect/>
          </a:stretch>
        </p:blipFill>
        <p:spPr>
          <a:xfrm>
            <a:off x="755576" y="2292821"/>
            <a:ext cx="2314575" cy="3800475"/>
          </a:xfrm>
          <a:prstGeom prst="rect">
            <a:avLst/>
          </a:prstGeom>
        </p:spPr>
      </p:pic>
      <p:pic>
        <p:nvPicPr>
          <p:cNvPr id="4" name="Grafik 3"/>
          <p:cNvPicPr>
            <a:picLocks noChangeAspect="1"/>
          </p:cNvPicPr>
          <p:nvPr/>
        </p:nvPicPr>
        <p:blipFill>
          <a:blip r:embed="rId3"/>
          <a:stretch>
            <a:fillRect/>
          </a:stretch>
        </p:blipFill>
        <p:spPr>
          <a:xfrm>
            <a:off x="3409553" y="2292821"/>
            <a:ext cx="2314575" cy="3800475"/>
          </a:xfrm>
          <a:prstGeom prst="rect">
            <a:avLst/>
          </a:prstGeom>
        </p:spPr>
      </p:pic>
      <p:pic>
        <p:nvPicPr>
          <p:cNvPr id="6" name="Grafik 5"/>
          <p:cNvPicPr>
            <a:picLocks noChangeAspect="1"/>
          </p:cNvPicPr>
          <p:nvPr/>
        </p:nvPicPr>
        <p:blipFill>
          <a:blip r:embed="rId4"/>
          <a:stretch>
            <a:fillRect/>
          </a:stretch>
        </p:blipFill>
        <p:spPr>
          <a:xfrm>
            <a:off x="6073849" y="2292821"/>
            <a:ext cx="2314575" cy="3800475"/>
          </a:xfrm>
          <a:prstGeom prst="rect">
            <a:avLst/>
          </a:prstGeom>
        </p:spPr>
      </p:pic>
    </p:spTree>
    <p:extLst>
      <p:ext uri="{BB962C8B-B14F-4D97-AF65-F5344CB8AC3E}">
        <p14:creationId xmlns:p14="http://schemas.microsoft.com/office/powerpoint/2010/main" val="2291519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755422"/>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2</a:t>
            </a:r>
            <a:r>
              <a:rPr lang="ru-RU" sz="2000" b="1" dirty="0"/>
              <a:t>. ИССЛЕДОВАНИЕ ФУНКЦИЙ ЭЛЕМЕНТАРНЫМИ МЕТОДАМИ</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es-ES" sz="2000" b="1" dirty="0" smtClean="0"/>
              <a:t>ответ</a:t>
            </a:r>
            <a:r>
              <a:rPr lang="es-ES" sz="2000" b="1" dirty="0"/>
              <a:t>: </a:t>
            </a:r>
            <a:r>
              <a:rPr lang="es-ES" sz="2000" b="1" dirty="0" smtClean="0"/>
              <a:t>  </a:t>
            </a:r>
            <a:r>
              <a:rPr lang="es-ES" sz="2000" b="1" dirty="0"/>
              <a:t>1/64 ≤ </a:t>
            </a:r>
            <a:r>
              <a:rPr lang="es-ES" sz="2000" b="1" dirty="0" smtClean="0"/>
              <a:t>x ≤ 1/8</a:t>
            </a:r>
            <a:endParaRPr lang="de-DE" sz="2000" b="1" dirty="0" smtClean="0"/>
          </a:p>
        </p:txBody>
      </p:sp>
      <p:pic>
        <p:nvPicPr>
          <p:cNvPr id="3" name="Grafik 2"/>
          <p:cNvPicPr>
            <a:picLocks noChangeAspect="1"/>
          </p:cNvPicPr>
          <p:nvPr/>
        </p:nvPicPr>
        <p:blipFill>
          <a:blip r:embed="rId2"/>
          <a:stretch>
            <a:fillRect/>
          </a:stretch>
        </p:blipFill>
        <p:spPr>
          <a:xfrm>
            <a:off x="611560" y="2292821"/>
            <a:ext cx="2314575" cy="3800475"/>
          </a:xfrm>
          <a:prstGeom prst="rect">
            <a:avLst/>
          </a:prstGeom>
        </p:spPr>
      </p:pic>
      <p:pic>
        <p:nvPicPr>
          <p:cNvPr id="5" name="Grafik 4"/>
          <p:cNvPicPr>
            <a:picLocks noChangeAspect="1"/>
          </p:cNvPicPr>
          <p:nvPr/>
        </p:nvPicPr>
        <p:blipFill>
          <a:blip r:embed="rId3"/>
          <a:stretch>
            <a:fillRect/>
          </a:stretch>
        </p:blipFill>
        <p:spPr>
          <a:xfrm>
            <a:off x="3337545" y="2276872"/>
            <a:ext cx="2314575" cy="3800475"/>
          </a:xfrm>
          <a:prstGeom prst="rect">
            <a:avLst/>
          </a:prstGeom>
        </p:spPr>
      </p:pic>
      <p:pic>
        <p:nvPicPr>
          <p:cNvPr id="7" name="Grafik 6"/>
          <p:cNvPicPr>
            <a:picLocks noChangeAspect="1"/>
          </p:cNvPicPr>
          <p:nvPr/>
        </p:nvPicPr>
        <p:blipFill>
          <a:blip r:embed="rId4"/>
          <a:stretch>
            <a:fillRect/>
          </a:stretch>
        </p:blipFill>
        <p:spPr>
          <a:xfrm>
            <a:off x="6073849" y="2276872"/>
            <a:ext cx="2314575" cy="3800475"/>
          </a:xfrm>
          <a:prstGeom prst="rect">
            <a:avLst/>
          </a:prstGeom>
        </p:spPr>
      </p:pic>
    </p:spTree>
    <p:extLst>
      <p:ext uri="{BB962C8B-B14F-4D97-AF65-F5344CB8AC3E}">
        <p14:creationId xmlns:p14="http://schemas.microsoft.com/office/powerpoint/2010/main" val="38699375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755422"/>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2</a:t>
            </a:r>
            <a:r>
              <a:rPr lang="ru-RU" sz="2000" b="1" dirty="0"/>
              <a:t>. ИССЛЕДОВАНИЕ ФУНКЦИЙ ЭЛЕМЕНТАРНЫМИ МЕТОДАМИ</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es-ES" sz="2000" b="1" dirty="0" smtClean="0"/>
              <a:t>ответ</a:t>
            </a:r>
            <a:r>
              <a:rPr lang="es-ES" sz="2000" b="1" dirty="0"/>
              <a:t>: </a:t>
            </a:r>
            <a:r>
              <a:rPr lang="es-ES" sz="2000" b="1" dirty="0" smtClean="0"/>
              <a:t>  1 </a:t>
            </a:r>
            <a:r>
              <a:rPr lang="es-ES" sz="2000" b="1" dirty="0"/>
              <a:t>≤ </a:t>
            </a:r>
            <a:r>
              <a:rPr lang="es-ES" sz="2000" b="1" dirty="0" smtClean="0"/>
              <a:t>a </a:t>
            </a:r>
            <a:r>
              <a:rPr lang="es-ES" sz="2000" b="1" dirty="0" smtClean="0"/>
              <a:t>≤ 3</a:t>
            </a:r>
            <a:endParaRPr lang="de-DE" sz="2000" b="1" dirty="0" smtClean="0"/>
          </a:p>
        </p:txBody>
      </p:sp>
      <p:pic>
        <p:nvPicPr>
          <p:cNvPr id="2" name="Grafik 1"/>
          <p:cNvPicPr>
            <a:picLocks noChangeAspect="1"/>
          </p:cNvPicPr>
          <p:nvPr/>
        </p:nvPicPr>
        <p:blipFill>
          <a:blip r:embed="rId2"/>
          <a:stretch>
            <a:fillRect/>
          </a:stretch>
        </p:blipFill>
        <p:spPr>
          <a:xfrm>
            <a:off x="683568" y="2276872"/>
            <a:ext cx="2314575" cy="3800475"/>
          </a:xfrm>
          <a:prstGeom prst="rect">
            <a:avLst/>
          </a:prstGeom>
        </p:spPr>
      </p:pic>
      <p:pic>
        <p:nvPicPr>
          <p:cNvPr id="4" name="Grafik 3"/>
          <p:cNvPicPr>
            <a:picLocks noChangeAspect="1"/>
          </p:cNvPicPr>
          <p:nvPr/>
        </p:nvPicPr>
        <p:blipFill>
          <a:blip r:embed="rId3"/>
          <a:stretch>
            <a:fillRect/>
          </a:stretch>
        </p:blipFill>
        <p:spPr>
          <a:xfrm>
            <a:off x="3337545" y="2276872"/>
            <a:ext cx="2314575" cy="3800475"/>
          </a:xfrm>
          <a:prstGeom prst="rect">
            <a:avLst/>
          </a:prstGeom>
        </p:spPr>
      </p:pic>
      <p:pic>
        <p:nvPicPr>
          <p:cNvPr id="6" name="Grafik 5"/>
          <p:cNvPicPr>
            <a:picLocks noChangeAspect="1"/>
          </p:cNvPicPr>
          <p:nvPr/>
        </p:nvPicPr>
        <p:blipFill>
          <a:blip r:embed="rId4"/>
          <a:stretch>
            <a:fillRect/>
          </a:stretch>
        </p:blipFill>
        <p:spPr>
          <a:xfrm>
            <a:off x="6001841" y="2276872"/>
            <a:ext cx="2314575" cy="3800475"/>
          </a:xfrm>
          <a:prstGeom prst="rect">
            <a:avLst/>
          </a:prstGeom>
        </p:spPr>
      </p:pic>
    </p:spTree>
    <p:extLst>
      <p:ext uri="{BB962C8B-B14F-4D97-AF65-F5344CB8AC3E}">
        <p14:creationId xmlns:p14="http://schemas.microsoft.com/office/powerpoint/2010/main" val="1858581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2"/>
          <p:cNvSpPr>
            <a:spLocks noGrp="1"/>
          </p:cNvSpPr>
          <p:nvPr>
            <p:ph type="title" idx="4294967295"/>
          </p:nvPr>
        </p:nvSpPr>
        <p:spPr bwMode="auto">
          <a:xfrm>
            <a:off x="323528" y="179388"/>
            <a:ext cx="5941764"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8195" name="Text Box 5"/>
          <p:cNvSpPr txBox="1">
            <a:spLocks noChangeArrowheads="1"/>
          </p:cNvSpPr>
          <p:nvPr/>
        </p:nvSpPr>
        <p:spPr bwMode="auto">
          <a:xfrm>
            <a:off x="179388" y="1052736"/>
            <a:ext cx="8785225" cy="5355312"/>
          </a:xfrm>
          <a:prstGeom prst="rect">
            <a:avLst/>
          </a:prstGeom>
          <a:noFill/>
          <a:ln w="9525">
            <a:noFill/>
            <a:miter lim="800000"/>
            <a:headEnd/>
            <a:tailEnd/>
          </a:ln>
        </p:spPr>
        <p:txBody>
          <a:bodyPr>
            <a:prstTxWarp prst="textNoShape">
              <a:avLst/>
            </a:prstTxWarp>
            <a:spAutoFit/>
          </a:bodyPr>
          <a:lstStyle/>
          <a:p>
            <a:pPr algn="ctr"/>
            <a:r>
              <a:rPr lang="en-GB" b="1" dirty="0"/>
              <a:t>Using CAS in Math Education – </a:t>
            </a:r>
          </a:p>
          <a:p>
            <a:pPr algn="ctr"/>
            <a:r>
              <a:rPr lang="en-GB" b="1" dirty="0"/>
              <a:t>first experience in Germany with the newest </a:t>
            </a:r>
            <a:r>
              <a:rPr lang="en-GB" b="1" dirty="0" err="1"/>
              <a:t>ClassPad</a:t>
            </a:r>
            <a:r>
              <a:rPr lang="en-GB" b="1" dirty="0"/>
              <a:t> technology CP400</a:t>
            </a:r>
            <a:r>
              <a:rPr lang="de-DE" dirty="0"/>
              <a:t> </a:t>
            </a:r>
          </a:p>
          <a:p>
            <a:endParaRPr lang="de-DE" sz="2000" dirty="0"/>
          </a:p>
          <a:p>
            <a:r>
              <a:rPr lang="de-DE" dirty="0" err="1"/>
              <a:t>Preface</a:t>
            </a:r>
            <a:r>
              <a:rPr lang="de-DE" dirty="0"/>
              <a:t>: </a:t>
            </a:r>
          </a:p>
          <a:p>
            <a:endParaRPr lang="de-DE" sz="1400" dirty="0"/>
          </a:p>
          <a:p>
            <a:r>
              <a:rPr lang="de-DE" sz="2400" dirty="0" err="1"/>
              <a:t>Ministry</a:t>
            </a:r>
            <a:r>
              <a:rPr lang="de-DE" sz="2400" dirty="0"/>
              <a:t> </a:t>
            </a:r>
            <a:r>
              <a:rPr lang="de-DE" sz="2400" dirty="0" err="1"/>
              <a:t>of</a:t>
            </a:r>
            <a:r>
              <a:rPr lang="de-DE" sz="2400" dirty="0"/>
              <a:t> Education in </a:t>
            </a:r>
            <a:r>
              <a:rPr lang="de-DE" sz="2400" dirty="0" err="1"/>
              <a:t>Saxony</a:t>
            </a:r>
            <a:r>
              <a:rPr lang="de-DE" sz="2400" dirty="0"/>
              <a:t>/Germany </a:t>
            </a:r>
            <a:r>
              <a:rPr lang="de-DE" sz="2400" dirty="0" err="1"/>
              <a:t>introduced</a:t>
            </a:r>
            <a:r>
              <a:rPr lang="de-DE" sz="2400" dirty="0"/>
              <a:t> 2004:</a:t>
            </a:r>
          </a:p>
          <a:p>
            <a:r>
              <a:rPr lang="de-DE" sz="2400" dirty="0"/>
              <a:t>Modern </a:t>
            </a:r>
            <a:r>
              <a:rPr lang="de-DE" sz="2400" dirty="0" err="1"/>
              <a:t>Math</a:t>
            </a:r>
            <a:r>
              <a:rPr lang="de-DE" sz="2400" dirty="0"/>
              <a:t> Education </a:t>
            </a:r>
            <a:r>
              <a:rPr lang="de-DE" sz="2400" dirty="0" err="1"/>
              <a:t>with</a:t>
            </a:r>
            <a:r>
              <a:rPr lang="de-DE" sz="2400" dirty="0"/>
              <a:t> CAS, DGS </a:t>
            </a:r>
            <a:r>
              <a:rPr lang="de-DE" sz="2400" dirty="0" err="1"/>
              <a:t>and</a:t>
            </a:r>
            <a:r>
              <a:rPr lang="de-DE" sz="2400" dirty="0"/>
              <a:t> </a:t>
            </a:r>
            <a:r>
              <a:rPr lang="de-DE" sz="2400" dirty="0" smtClean="0"/>
              <a:t>TC </a:t>
            </a:r>
            <a:endParaRPr lang="de-DE" sz="2400" dirty="0"/>
          </a:p>
          <a:p>
            <a:r>
              <a:rPr lang="de-DE" sz="2400" dirty="0" err="1"/>
              <a:t>beginning</a:t>
            </a:r>
            <a:r>
              <a:rPr lang="de-DE" sz="2400" dirty="0"/>
              <a:t> in </a:t>
            </a:r>
            <a:r>
              <a:rPr lang="de-DE" sz="2400" dirty="0" err="1"/>
              <a:t>the</a:t>
            </a:r>
            <a:r>
              <a:rPr lang="de-DE" sz="2400" dirty="0"/>
              <a:t> 8th </a:t>
            </a:r>
            <a:r>
              <a:rPr lang="de-DE" sz="2400" dirty="0" err="1"/>
              <a:t>class</a:t>
            </a:r>
            <a:r>
              <a:rPr lang="de-DE" sz="2400" dirty="0"/>
              <a:t> </a:t>
            </a:r>
            <a:r>
              <a:rPr lang="de-DE" sz="2400" dirty="0" err="1"/>
              <a:t>upto</a:t>
            </a:r>
            <a:r>
              <a:rPr lang="de-DE" sz="2400" dirty="0"/>
              <a:t> 12th </a:t>
            </a:r>
            <a:r>
              <a:rPr lang="de-DE" sz="2400" dirty="0" err="1"/>
              <a:t>class</a:t>
            </a:r>
            <a:r>
              <a:rPr lang="de-DE" sz="2400" dirty="0"/>
              <a:t>, </a:t>
            </a:r>
          </a:p>
          <a:p>
            <a:r>
              <a:rPr lang="de-DE" sz="2400" dirty="0" err="1"/>
              <a:t>using</a:t>
            </a:r>
            <a:r>
              <a:rPr lang="de-DE" sz="2400" dirty="0"/>
              <a:t> </a:t>
            </a:r>
            <a:r>
              <a:rPr lang="de-DE" sz="2400" dirty="0" err="1"/>
              <a:t>graphic</a:t>
            </a:r>
            <a:r>
              <a:rPr lang="de-DE" sz="2400" dirty="0"/>
              <a:t> </a:t>
            </a:r>
            <a:r>
              <a:rPr lang="de-DE" sz="2400" dirty="0" err="1"/>
              <a:t>calculators</a:t>
            </a:r>
            <a:r>
              <a:rPr lang="de-DE" sz="2400" dirty="0"/>
              <a:t> (GTR)</a:t>
            </a:r>
          </a:p>
          <a:p>
            <a:endParaRPr lang="de-DE" sz="2400" dirty="0"/>
          </a:p>
          <a:p>
            <a:r>
              <a:rPr lang="de-DE" sz="2400" dirty="0"/>
              <a:t>CAS 	–  Computer Algebra Systems</a:t>
            </a:r>
          </a:p>
          <a:p>
            <a:r>
              <a:rPr lang="de-DE" sz="2400" dirty="0"/>
              <a:t>DGS 	–  Dynamic </a:t>
            </a:r>
            <a:r>
              <a:rPr lang="de-DE" sz="2400" dirty="0" err="1"/>
              <a:t>Geometry</a:t>
            </a:r>
            <a:r>
              <a:rPr lang="de-DE" sz="2400" dirty="0"/>
              <a:t> Software</a:t>
            </a:r>
          </a:p>
          <a:p>
            <a:r>
              <a:rPr lang="de-DE" sz="2400" dirty="0" smtClean="0"/>
              <a:t>TC    </a:t>
            </a:r>
            <a:r>
              <a:rPr lang="de-DE" sz="2400" dirty="0"/>
              <a:t>	–  Spreadsheet</a:t>
            </a:r>
            <a:r>
              <a:rPr lang="de-DE" dirty="0"/>
              <a:t> (</a:t>
            </a:r>
            <a:r>
              <a:rPr lang="de-DE" sz="2400" dirty="0"/>
              <a:t>Table </a:t>
            </a:r>
            <a:r>
              <a:rPr lang="de-DE" sz="2400" dirty="0" err="1"/>
              <a:t>Calculation</a:t>
            </a:r>
            <a:r>
              <a:rPr lang="de-DE" sz="2400" dirty="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755422"/>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2</a:t>
            </a:r>
            <a:r>
              <a:rPr lang="ru-RU" sz="2000" b="1" dirty="0"/>
              <a:t>. ИССЛЕДОВАНИЕ ФУНКЦИЙ ЭЛЕМЕНТАРНЫМИ МЕТОДАМИ</a:t>
            </a:r>
            <a:endParaRPr lang="de-DE" sz="2000" b="1" dirty="0" smtClean="0"/>
          </a:p>
          <a:p>
            <a:endParaRPr lang="de-DE" sz="16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800" b="1" dirty="0" smtClean="0"/>
          </a:p>
          <a:p>
            <a:r>
              <a:rPr lang="de-DE" sz="2000" b="1" dirty="0" smtClean="0"/>
              <a:t>                                                 </a:t>
            </a:r>
            <a:r>
              <a:rPr lang="es-ES" sz="2000" b="1" dirty="0" smtClean="0"/>
              <a:t>ответ</a:t>
            </a:r>
            <a:r>
              <a:rPr lang="es-ES" sz="2000" b="1" dirty="0"/>
              <a:t>: </a:t>
            </a:r>
            <a:r>
              <a:rPr lang="es-ES" sz="2000" b="1" dirty="0" smtClean="0"/>
              <a:t>  a = </a:t>
            </a:r>
            <a:r>
              <a:rPr lang="es-ES" sz="2000" b="1" dirty="0" smtClean="0"/>
              <a:t>-3</a:t>
            </a:r>
            <a:endParaRPr lang="de-DE" sz="2000" b="1" dirty="0" smtClean="0"/>
          </a:p>
        </p:txBody>
      </p:sp>
      <p:pic>
        <p:nvPicPr>
          <p:cNvPr id="5" name="Grafik 4"/>
          <p:cNvPicPr>
            <a:picLocks noChangeAspect="1"/>
          </p:cNvPicPr>
          <p:nvPr/>
        </p:nvPicPr>
        <p:blipFill>
          <a:blip r:embed="rId2"/>
          <a:stretch>
            <a:fillRect/>
          </a:stretch>
        </p:blipFill>
        <p:spPr>
          <a:xfrm>
            <a:off x="755576" y="2292821"/>
            <a:ext cx="2314575" cy="3800475"/>
          </a:xfrm>
          <a:prstGeom prst="rect">
            <a:avLst/>
          </a:prstGeom>
        </p:spPr>
      </p:pic>
      <p:pic>
        <p:nvPicPr>
          <p:cNvPr id="7" name="Grafik 6"/>
          <p:cNvPicPr>
            <a:picLocks noChangeAspect="1"/>
          </p:cNvPicPr>
          <p:nvPr/>
        </p:nvPicPr>
        <p:blipFill>
          <a:blip r:embed="rId3"/>
          <a:stretch>
            <a:fillRect/>
          </a:stretch>
        </p:blipFill>
        <p:spPr>
          <a:xfrm>
            <a:off x="3347864" y="2292821"/>
            <a:ext cx="2314575" cy="3800475"/>
          </a:xfrm>
          <a:prstGeom prst="rect">
            <a:avLst/>
          </a:prstGeom>
        </p:spPr>
      </p:pic>
      <p:pic>
        <p:nvPicPr>
          <p:cNvPr id="8" name="Grafik 7"/>
          <p:cNvPicPr>
            <a:picLocks noChangeAspect="1"/>
          </p:cNvPicPr>
          <p:nvPr/>
        </p:nvPicPr>
        <p:blipFill>
          <a:blip r:embed="rId4"/>
          <a:stretch>
            <a:fillRect/>
          </a:stretch>
        </p:blipFill>
        <p:spPr>
          <a:xfrm>
            <a:off x="6001841" y="2292821"/>
            <a:ext cx="2314575" cy="3800475"/>
          </a:xfrm>
          <a:prstGeom prst="rect">
            <a:avLst/>
          </a:prstGeom>
        </p:spPr>
      </p:pic>
    </p:spTree>
    <p:extLst>
      <p:ext uri="{BB962C8B-B14F-4D97-AF65-F5344CB8AC3E}">
        <p14:creationId xmlns:p14="http://schemas.microsoft.com/office/powerpoint/2010/main" val="3735345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az-Cyrl-AZ" sz="2000" b="1" dirty="0" smtClean="0"/>
              <a:t>3</a:t>
            </a:r>
            <a:r>
              <a:rPr lang="az-Cyrl-AZ" sz="2000" b="1" dirty="0"/>
              <a:t>. ТЕКСТОВЫЕ ЗАДАЧИ</a:t>
            </a:r>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es-ES" sz="2000" b="1" dirty="0" smtClean="0"/>
              <a:t>ответ</a:t>
            </a:r>
            <a:r>
              <a:rPr lang="es-ES" sz="2000" b="1" dirty="0"/>
              <a:t>: </a:t>
            </a:r>
            <a:r>
              <a:rPr lang="es-ES" sz="2000" b="1" dirty="0" smtClean="0"/>
              <a:t>  600</a:t>
            </a:r>
            <a:endParaRPr lang="de-DE" sz="2000" b="1" dirty="0" smtClean="0"/>
          </a:p>
        </p:txBody>
      </p:sp>
      <p:pic>
        <p:nvPicPr>
          <p:cNvPr id="3" name="Grafik 2"/>
          <p:cNvPicPr>
            <a:picLocks noChangeAspect="1"/>
          </p:cNvPicPr>
          <p:nvPr/>
        </p:nvPicPr>
        <p:blipFill>
          <a:blip r:embed="rId2"/>
          <a:stretch>
            <a:fillRect/>
          </a:stretch>
        </p:blipFill>
        <p:spPr>
          <a:xfrm>
            <a:off x="4489673" y="2204864"/>
            <a:ext cx="2314575" cy="3800475"/>
          </a:xfrm>
          <a:prstGeom prst="rect">
            <a:avLst/>
          </a:prstGeom>
        </p:spPr>
      </p:pic>
      <p:pic>
        <p:nvPicPr>
          <p:cNvPr id="6" name="Bild 5"/>
          <p:cNvPicPr>
            <a:picLocks noChangeAspect="1"/>
          </p:cNvPicPr>
          <p:nvPr/>
        </p:nvPicPr>
        <p:blipFill>
          <a:blip r:embed="rId3"/>
          <a:stretch>
            <a:fillRect/>
          </a:stretch>
        </p:blipFill>
        <p:spPr>
          <a:xfrm>
            <a:off x="1600200" y="2209800"/>
            <a:ext cx="2324100" cy="3810000"/>
          </a:xfrm>
          <a:prstGeom prst="rect">
            <a:avLst/>
          </a:prstGeom>
        </p:spPr>
      </p:pic>
    </p:spTree>
    <p:extLst>
      <p:ext uri="{BB962C8B-B14F-4D97-AF65-F5344CB8AC3E}">
        <p14:creationId xmlns:p14="http://schemas.microsoft.com/office/powerpoint/2010/main" val="41967439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es-ES" sz="2000" b="1" dirty="0" smtClean="0"/>
              <a:t>ответ</a:t>
            </a:r>
            <a:r>
              <a:rPr lang="es-ES" sz="2000" b="1" dirty="0"/>
              <a:t>: </a:t>
            </a:r>
            <a:r>
              <a:rPr lang="es-ES" sz="2000" b="1" dirty="0" smtClean="0"/>
              <a:t>  270°</a:t>
            </a:r>
            <a:endParaRPr lang="de-DE" sz="2000" b="1" dirty="0" smtClean="0"/>
          </a:p>
        </p:txBody>
      </p:sp>
      <p:pic>
        <p:nvPicPr>
          <p:cNvPr id="5" name="Grafik 4"/>
          <p:cNvPicPr>
            <a:picLocks noChangeAspect="1"/>
          </p:cNvPicPr>
          <p:nvPr/>
        </p:nvPicPr>
        <p:blipFill>
          <a:blip r:embed="rId2"/>
          <a:stretch>
            <a:fillRect/>
          </a:stretch>
        </p:blipFill>
        <p:spPr>
          <a:xfrm>
            <a:off x="3419872" y="2220813"/>
            <a:ext cx="2314575" cy="3800475"/>
          </a:xfrm>
          <a:prstGeom prst="rect">
            <a:avLst/>
          </a:prstGeom>
        </p:spPr>
      </p:pic>
      <p:pic>
        <p:nvPicPr>
          <p:cNvPr id="6" name="Grafik 5"/>
          <p:cNvPicPr>
            <a:picLocks noChangeAspect="1"/>
          </p:cNvPicPr>
          <p:nvPr/>
        </p:nvPicPr>
        <p:blipFill>
          <a:blip r:embed="rId3"/>
          <a:stretch>
            <a:fillRect/>
          </a:stretch>
        </p:blipFill>
        <p:spPr>
          <a:xfrm>
            <a:off x="6073849" y="2204864"/>
            <a:ext cx="2314575" cy="3800475"/>
          </a:xfrm>
          <a:prstGeom prst="rect">
            <a:avLst/>
          </a:prstGeom>
        </p:spPr>
      </p:pic>
      <p:pic>
        <p:nvPicPr>
          <p:cNvPr id="7" name="Bild 6"/>
          <p:cNvPicPr>
            <a:picLocks noChangeAspect="1"/>
          </p:cNvPicPr>
          <p:nvPr/>
        </p:nvPicPr>
        <p:blipFill>
          <a:blip r:embed="rId4"/>
          <a:stretch>
            <a:fillRect/>
          </a:stretch>
        </p:blipFill>
        <p:spPr>
          <a:xfrm>
            <a:off x="762000" y="2209800"/>
            <a:ext cx="2324100" cy="3810000"/>
          </a:xfrm>
          <a:prstGeom prst="rect">
            <a:avLst/>
          </a:prstGeom>
        </p:spPr>
      </p:pic>
    </p:spTree>
    <p:extLst>
      <p:ext uri="{BB962C8B-B14F-4D97-AF65-F5344CB8AC3E}">
        <p14:creationId xmlns:p14="http://schemas.microsoft.com/office/powerpoint/2010/main" val="293632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52383"/>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az-Cyrl-AZ" sz="2000" b="1" dirty="0" smtClean="0"/>
              <a:t>ответ</a:t>
            </a:r>
            <a:r>
              <a:rPr lang="az-Cyrl-AZ" sz="2000" b="1" dirty="0"/>
              <a:t>: -0.25</a:t>
            </a:r>
            <a:endParaRPr lang="de-DE" sz="2000" b="1" dirty="0" smtClean="0"/>
          </a:p>
        </p:txBody>
      </p:sp>
      <p:pic>
        <p:nvPicPr>
          <p:cNvPr id="2" name="Grafik 1"/>
          <p:cNvPicPr>
            <a:picLocks noChangeAspect="1"/>
          </p:cNvPicPr>
          <p:nvPr/>
        </p:nvPicPr>
        <p:blipFill>
          <a:blip r:embed="rId2"/>
          <a:stretch>
            <a:fillRect/>
          </a:stretch>
        </p:blipFill>
        <p:spPr>
          <a:xfrm>
            <a:off x="673249" y="2220813"/>
            <a:ext cx="2314575" cy="3800475"/>
          </a:xfrm>
          <a:prstGeom prst="rect">
            <a:avLst/>
          </a:prstGeom>
        </p:spPr>
      </p:pic>
      <p:pic>
        <p:nvPicPr>
          <p:cNvPr id="3" name="Grafik 2"/>
          <p:cNvPicPr>
            <a:picLocks noChangeAspect="1"/>
          </p:cNvPicPr>
          <p:nvPr/>
        </p:nvPicPr>
        <p:blipFill>
          <a:blip r:embed="rId3"/>
          <a:stretch>
            <a:fillRect/>
          </a:stretch>
        </p:blipFill>
        <p:spPr>
          <a:xfrm>
            <a:off x="3337545" y="2204864"/>
            <a:ext cx="2314575" cy="3800475"/>
          </a:xfrm>
          <a:prstGeom prst="rect">
            <a:avLst/>
          </a:prstGeom>
        </p:spPr>
      </p:pic>
      <p:pic>
        <p:nvPicPr>
          <p:cNvPr id="8" name="Grafik 7"/>
          <p:cNvPicPr>
            <a:picLocks noChangeAspect="1"/>
          </p:cNvPicPr>
          <p:nvPr/>
        </p:nvPicPr>
        <p:blipFill>
          <a:blip r:embed="rId4"/>
          <a:stretch>
            <a:fillRect/>
          </a:stretch>
        </p:blipFill>
        <p:spPr>
          <a:xfrm>
            <a:off x="6001841" y="2204864"/>
            <a:ext cx="2314575" cy="3800475"/>
          </a:xfrm>
          <a:prstGeom prst="rect">
            <a:avLst/>
          </a:prstGeom>
        </p:spPr>
      </p:pic>
    </p:spTree>
    <p:extLst>
      <p:ext uri="{BB962C8B-B14F-4D97-AF65-F5344CB8AC3E}">
        <p14:creationId xmlns:p14="http://schemas.microsoft.com/office/powerpoint/2010/main" val="1762461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52383"/>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az-Cyrl-AZ" sz="2000" b="1" dirty="0" smtClean="0"/>
              <a:t>ответ</a:t>
            </a:r>
            <a:r>
              <a:rPr lang="az-Cyrl-AZ" sz="2000" b="1" dirty="0"/>
              <a:t>: </a:t>
            </a:r>
            <a:r>
              <a:rPr lang="de-DE" sz="2000" b="1" dirty="0" smtClean="0"/>
              <a:t>x&gt;8</a:t>
            </a:r>
          </a:p>
        </p:txBody>
      </p:sp>
      <p:pic>
        <p:nvPicPr>
          <p:cNvPr id="4" name="Grafik 3"/>
          <p:cNvPicPr>
            <a:picLocks noChangeAspect="1"/>
          </p:cNvPicPr>
          <p:nvPr/>
        </p:nvPicPr>
        <p:blipFill>
          <a:blip r:embed="rId2"/>
          <a:stretch>
            <a:fillRect/>
          </a:stretch>
        </p:blipFill>
        <p:spPr>
          <a:xfrm>
            <a:off x="683568" y="2292821"/>
            <a:ext cx="2314575" cy="3800475"/>
          </a:xfrm>
          <a:prstGeom prst="rect">
            <a:avLst/>
          </a:prstGeom>
        </p:spPr>
      </p:pic>
      <p:pic>
        <p:nvPicPr>
          <p:cNvPr id="5" name="Grafik 4"/>
          <p:cNvPicPr>
            <a:picLocks noChangeAspect="1"/>
          </p:cNvPicPr>
          <p:nvPr/>
        </p:nvPicPr>
        <p:blipFill>
          <a:blip r:embed="rId3"/>
          <a:stretch>
            <a:fillRect/>
          </a:stretch>
        </p:blipFill>
        <p:spPr>
          <a:xfrm>
            <a:off x="3419872" y="2292821"/>
            <a:ext cx="2314575" cy="3800475"/>
          </a:xfrm>
          <a:prstGeom prst="rect">
            <a:avLst/>
          </a:prstGeom>
        </p:spPr>
      </p:pic>
      <p:pic>
        <p:nvPicPr>
          <p:cNvPr id="6" name="Grafik 5"/>
          <p:cNvPicPr>
            <a:picLocks noChangeAspect="1"/>
          </p:cNvPicPr>
          <p:nvPr/>
        </p:nvPicPr>
        <p:blipFill>
          <a:blip r:embed="rId4"/>
          <a:stretch>
            <a:fillRect/>
          </a:stretch>
        </p:blipFill>
        <p:spPr>
          <a:xfrm>
            <a:off x="6073849" y="2292821"/>
            <a:ext cx="2314575" cy="3800475"/>
          </a:xfrm>
          <a:prstGeom prst="rect">
            <a:avLst/>
          </a:prstGeom>
        </p:spPr>
      </p:pic>
    </p:spTree>
    <p:extLst>
      <p:ext uri="{BB962C8B-B14F-4D97-AF65-F5344CB8AC3E}">
        <p14:creationId xmlns:p14="http://schemas.microsoft.com/office/powerpoint/2010/main" val="3162090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8520" y="836712"/>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az-Cyrl-AZ" sz="2000" b="1" dirty="0" smtClean="0"/>
              <a:t>ответ</a:t>
            </a:r>
            <a:r>
              <a:rPr lang="az-Cyrl-AZ" sz="2000" b="1" dirty="0"/>
              <a:t>: </a:t>
            </a:r>
            <a:r>
              <a:rPr lang="de-DE" sz="2000" b="1" dirty="0" smtClean="0"/>
              <a:t>x&gt;5</a:t>
            </a:r>
          </a:p>
        </p:txBody>
      </p:sp>
      <p:pic>
        <p:nvPicPr>
          <p:cNvPr id="2" name="Grafik 1"/>
          <p:cNvPicPr>
            <a:picLocks noChangeAspect="1"/>
          </p:cNvPicPr>
          <p:nvPr/>
        </p:nvPicPr>
        <p:blipFill>
          <a:blip r:embed="rId2"/>
          <a:stretch>
            <a:fillRect/>
          </a:stretch>
        </p:blipFill>
        <p:spPr>
          <a:xfrm>
            <a:off x="1753369" y="2220813"/>
            <a:ext cx="2314575" cy="3800475"/>
          </a:xfrm>
          <a:prstGeom prst="rect">
            <a:avLst/>
          </a:prstGeom>
        </p:spPr>
      </p:pic>
      <p:pic>
        <p:nvPicPr>
          <p:cNvPr id="3" name="Grafik 2"/>
          <p:cNvPicPr>
            <a:picLocks noChangeAspect="1"/>
          </p:cNvPicPr>
          <p:nvPr/>
        </p:nvPicPr>
        <p:blipFill>
          <a:blip r:embed="rId3"/>
          <a:stretch>
            <a:fillRect/>
          </a:stretch>
        </p:blipFill>
        <p:spPr>
          <a:xfrm>
            <a:off x="4633689" y="2204864"/>
            <a:ext cx="2314575" cy="3800475"/>
          </a:xfrm>
          <a:prstGeom prst="rect">
            <a:avLst/>
          </a:prstGeom>
        </p:spPr>
      </p:pic>
    </p:spTree>
    <p:extLst>
      <p:ext uri="{BB962C8B-B14F-4D97-AF65-F5344CB8AC3E}">
        <p14:creationId xmlns:p14="http://schemas.microsoft.com/office/powerpoint/2010/main" val="26179340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8" name="Text Box 3"/>
          <p:cNvSpPr txBox="1">
            <a:spLocks noChangeArrowheads="1"/>
          </p:cNvSpPr>
          <p:nvPr/>
        </p:nvSpPr>
        <p:spPr bwMode="auto">
          <a:xfrm>
            <a:off x="-108520" y="836712"/>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az-Cyrl-AZ" sz="2000" b="1" dirty="0" smtClean="0"/>
              <a:t>ответ</a:t>
            </a:r>
            <a:r>
              <a:rPr lang="az-Cyrl-AZ" sz="2000" b="1" dirty="0"/>
              <a:t>: </a:t>
            </a:r>
            <a:r>
              <a:rPr lang="de-DE" sz="2000" b="1" dirty="0" smtClean="0"/>
              <a:t>x ∈ [-</a:t>
            </a:r>
            <a:r>
              <a:rPr lang="de-DE" sz="2000" b="1" dirty="0"/>
              <a:t>√(17</a:t>
            </a:r>
            <a:r>
              <a:rPr lang="de-DE" sz="2000" b="1" dirty="0" smtClean="0"/>
              <a:t>), -</a:t>
            </a:r>
            <a:r>
              <a:rPr lang="de-DE" sz="2000" b="1" dirty="0"/>
              <a:t>4</a:t>
            </a:r>
            <a:r>
              <a:rPr lang="de-DE" sz="2000" b="1" dirty="0" smtClean="0"/>
              <a:t>) ⋃ (</a:t>
            </a:r>
            <a:r>
              <a:rPr lang="de-DE" sz="2000" b="1" dirty="0"/>
              <a:t>4</a:t>
            </a:r>
            <a:r>
              <a:rPr lang="de-DE" sz="2000" b="1" dirty="0" smtClean="0"/>
              <a:t>, √</a:t>
            </a:r>
            <a:r>
              <a:rPr lang="de-DE" sz="2000" b="1" dirty="0"/>
              <a:t>(17</a:t>
            </a:r>
            <a:r>
              <a:rPr lang="de-DE" sz="2000" b="1" dirty="0" smtClean="0"/>
              <a:t>)] ⋃ [</a:t>
            </a:r>
            <a:r>
              <a:rPr lang="de-DE" sz="2000" b="1" dirty="0"/>
              <a:t>5,∞)</a:t>
            </a:r>
            <a:endParaRPr lang="de-DE" sz="2000" b="1" dirty="0" smtClean="0"/>
          </a:p>
        </p:txBody>
      </p:sp>
      <p:pic>
        <p:nvPicPr>
          <p:cNvPr id="10" name="Grafik 9"/>
          <p:cNvPicPr>
            <a:picLocks noChangeAspect="1"/>
          </p:cNvPicPr>
          <p:nvPr/>
        </p:nvPicPr>
        <p:blipFill>
          <a:blip r:embed="rId2"/>
          <a:stretch>
            <a:fillRect/>
          </a:stretch>
        </p:blipFill>
        <p:spPr>
          <a:xfrm>
            <a:off x="6001841" y="2220813"/>
            <a:ext cx="2314575" cy="3800475"/>
          </a:xfrm>
          <a:prstGeom prst="rect">
            <a:avLst/>
          </a:prstGeom>
        </p:spPr>
      </p:pic>
      <p:pic>
        <p:nvPicPr>
          <p:cNvPr id="11" name="Grafik 10"/>
          <p:cNvPicPr>
            <a:picLocks noChangeAspect="1"/>
          </p:cNvPicPr>
          <p:nvPr/>
        </p:nvPicPr>
        <p:blipFill>
          <a:blip r:embed="rId3"/>
          <a:stretch>
            <a:fillRect/>
          </a:stretch>
        </p:blipFill>
        <p:spPr>
          <a:xfrm>
            <a:off x="3409553" y="2220813"/>
            <a:ext cx="2314575" cy="3800475"/>
          </a:xfrm>
          <a:prstGeom prst="rect">
            <a:avLst/>
          </a:prstGeom>
        </p:spPr>
      </p:pic>
      <p:pic>
        <p:nvPicPr>
          <p:cNvPr id="6" name="Grafik 5"/>
          <p:cNvPicPr>
            <a:picLocks noChangeAspect="1"/>
          </p:cNvPicPr>
          <p:nvPr/>
        </p:nvPicPr>
        <p:blipFill>
          <a:blip r:embed="rId4"/>
          <a:stretch>
            <a:fillRect/>
          </a:stretch>
        </p:blipFill>
        <p:spPr>
          <a:xfrm>
            <a:off x="755576" y="2220813"/>
            <a:ext cx="2314575" cy="3800475"/>
          </a:xfrm>
          <a:prstGeom prst="rect">
            <a:avLst/>
          </a:prstGeom>
        </p:spPr>
      </p:pic>
    </p:spTree>
    <p:extLst>
      <p:ext uri="{BB962C8B-B14F-4D97-AF65-F5344CB8AC3E}">
        <p14:creationId xmlns:p14="http://schemas.microsoft.com/office/powerpoint/2010/main" val="82429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8520" y="836712"/>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p>
        </p:txBody>
      </p:sp>
      <p:pic>
        <p:nvPicPr>
          <p:cNvPr id="5" name="Grafik 4"/>
          <p:cNvPicPr>
            <a:picLocks noChangeAspect="1"/>
          </p:cNvPicPr>
          <p:nvPr/>
        </p:nvPicPr>
        <p:blipFill>
          <a:blip r:embed="rId2"/>
          <a:stretch>
            <a:fillRect/>
          </a:stretch>
        </p:blipFill>
        <p:spPr>
          <a:xfrm>
            <a:off x="6145857" y="2436837"/>
            <a:ext cx="2314575" cy="3800475"/>
          </a:xfrm>
          <a:prstGeom prst="rect">
            <a:avLst/>
          </a:prstGeom>
        </p:spPr>
      </p:pic>
      <p:pic>
        <p:nvPicPr>
          <p:cNvPr id="2" name="Grafik 1"/>
          <p:cNvPicPr>
            <a:picLocks noChangeAspect="1"/>
          </p:cNvPicPr>
          <p:nvPr/>
        </p:nvPicPr>
        <p:blipFill>
          <a:blip r:embed="rId3"/>
          <a:stretch>
            <a:fillRect/>
          </a:stretch>
        </p:blipFill>
        <p:spPr>
          <a:xfrm>
            <a:off x="611560" y="2420888"/>
            <a:ext cx="2314575" cy="3800475"/>
          </a:xfrm>
          <a:prstGeom prst="rect">
            <a:avLst/>
          </a:prstGeom>
        </p:spPr>
      </p:pic>
      <p:pic>
        <p:nvPicPr>
          <p:cNvPr id="3" name="Grafik 2"/>
          <p:cNvPicPr>
            <a:picLocks noChangeAspect="1"/>
          </p:cNvPicPr>
          <p:nvPr/>
        </p:nvPicPr>
        <p:blipFill>
          <a:blip r:embed="rId4"/>
          <a:stretch>
            <a:fillRect/>
          </a:stretch>
        </p:blipFill>
        <p:spPr>
          <a:xfrm>
            <a:off x="3347864" y="2436837"/>
            <a:ext cx="2314575" cy="3800475"/>
          </a:xfrm>
          <a:prstGeom prst="rect">
            <a:avLst/>
          </a:prstGeom>
        </p:spPr>
      </p:pic>
    </p:spTree>
    <p:extLst>
      <p:ext uri="{BB962C8B-B14F-4D97-AF65-F5344CB8AC3E}">
        <p14:creationId xmlns:p14="http://schemas.microsoft.com/office/powerpoint/2010/main" val="27469548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8520" y="836712"/>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az-Cyrl-AZ" sz="2000" b="1" dirty="0" smtClean="0"/>
              <a:t>ответ</a:t>
            </a:r>
            <a:r>
              <a:rPr lang="az-Cyrl-AZ" sz="2000" b="1" dirty="0"/>
              <a:t>: </a:t>
            </a:r>
            <a:r>
              <a:rPr lang="de-DE" sz="2000" b="1" dirty="0" smtClean="0"/>
              <a:t>x ∈ [-</a:t>
            </a:r>
            <a:r>
              <a:rPr lang="de-DE" sz="2000" b="1" dirty="0"/>
              <a:t>√(17</a:t>
            </a:r>
            <a:r>
              <a:rPr lang="de-DE" sz="2000" b="1" dirty="0" smtClean="0"/>
              <a:t>), -</a:t>
            </a:r>
            <a:r>
              <a:rPr lang="de-DE" sz="2000" b="1" dirty="0"/>
              <a:t>4</a:t>
            </a:r>
            <a:r>
              <a:rPr lang="de-DE" sz="2000" b="1" dirty="0" smtClean="0"/>
              <a:t>) ⋃ (</a:t>
            </a:r>
            <a:r>
              <a:rPr lang="de-DE" sz="2000" b="1" dirty="0"/>
              <a:t>4</a:t>
            </a:r>
            <a:r>
              <a:rPr lang="de-DE" sz="2000" b="1" dirty="0" smtClean="0"/>
              <a:t>, √</a:t>
            </a:r>
            <a:r>
              <a:rPr lang="de-DE" sz="2000" b="1" dirty="0"/>
              <a:t>(17</a:t>
            </a:r>
            <a:r>
              <a:rPr lang="de-DE" sz="2000" b="1" dirty="0" smtClean="0"/>
              <a:t>)] ⋃ [</a:t>
            </a:r>
            <a:r>
              <a:rPr lang="de-DE" sz="2000" b="1" dirty="0"/>
              <a:t>5,∞)</a:t>
            </a:r>
            <a:endParaRPr lang="de-DE" sz="2000" b="1" dirty="0" smtClean="0"/>
          </a:p>
        </p:txBody>
      </p:sp>
      <p:pic>
        <p:nvPicPr>
          <p:cNvPr id="8" name="Grafik 7"/>
          <p:cNvPicPr>
            <a:picLocks noChangeAspect="1"/>
          </p:cNvPicPr>
          <p:nvPr/>
        </p:nvPicPr>
        <p:blipFill>
          <a:blip r:embed="rId2"/>
          <a:stretch>
            <a:fillRect/>
          </a:stretch>
        </p:blipFill>
        <p:spPr>
          <a:xfrm>
            <a:off x="683568" y="2292821"/>
            <a:ext cx="2314575" cy="3800475"/>
          </a:xfrm>
          <a:prstGeom prst="rect">
            <a:avLst/>
          </a:prstGeom>
        </p:spPr>
      </p:pic>
      <p:pic>
        <p:nvPicPr>
          <p:cNvPr id="9" name="Grafik 8"/>
          <p:cNvPicPr>
            <a:picLocks noChangeAspect="1"/>
          </p:cNvPicPr>
          <p:nvPr/>
        </p:nvPicPr>
        <p:blipFill>
          <a:blip r:embed="rId3"/>
          <a:stretch>
            <a:fillRect/>
          </a:stretch>
        </p:blipFill>
        <p:spPr>
          <a:xfrm>
            <a:off x="3337545" y="2292821"/>
            <a:ext cx="2314575" cy="3800475"/>
          </a:xfrm>
          <a:prstGeom prst="rect">
            <a:avLst/>
          </a:prstGeom>
        </p:spPr>
      </p:pic>
      <p:pic>
        <p:nvPicPr>
          <p:cNvPr id="10" name="Grafik 9"/>
          <p:cNvPicPr>
            <a:picLocks noChangeAspect="1"/>
          </p:cNvPicPr>
          <p:nvPr/>
        </p:nvPicPr>
        <p:blipFill>
          <a:blip r:embed="rId4"/>
          <a:stretch>
            <a:fillRect/>
          </a:stretch>
        </p:blipFill>
        <p:spPr>
          <a:xfrm>
            <a:off x="6012160" y="2292821"/>
            <a:ext cx="2314575" cy="3800475"/>
          </a:xfrm>
          <a:prstGeom prst="rect">
            <a:avLst/>
          </a:prstGeom>
        </p:spPr>
      </p:pic>
    </p:spTree>
    <p:extLst>
      <p:ext uri="{BB962C8B-B14F-4D97-AF65-F5344CB8AC3E}">
        <p14:creationId xmlns:p14="http://schemas.microsoft.com/office/powerpoint/2010/main" val="40466320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108520" y="836712"/>
            <a:ext cx="9144000" cy="581697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a:t>
            </a:r>
            <a:r>
              <a:rPr lang="ru-RU" sz="2000" b="1" dirty="0" smtClean="0"/>
              <a:t>4</a:t>
            </a:r>
            <a:r>
              <a:rPr lang="ru-RU" sz="2000" b="1" dirty="0"/>
              <a:t>. УРАВНЕНИЯ И НЕРАВЕНСТВА С МОДУЛЕМ</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2400" b="1" dirty="0"/>
          </a:p>
          <a:p>
            <a:endParaRPr lang="de-DE" sz="1200" b="1" dirty="0"/>
          </a:p>
          <a:p>
            <a:endParaRPr lang="de-DE" sz="800" b="1" dirty="0" smtClean="0"/>
          </a:p>
          <a:p>
            <a:r>
              <a:rPr lang="de-DE" sz="2000" b="1" dirty="0" smtClean="0"/>
              <a:t>                                  </a:t>
            </a:r>
            <a:r>
              <a:rPr lang="az-Cyrl-AZ" sz="2000" b="1" dirty="0" smtClean="0"/>
              <a:t>ответ</a:t>
            </a:r>
            <a:r>
              <a:rPr lang="az-Cyrl-AZ" sz="2000" b="1" dirty="0"/>
              <a:t>: </a:t>
            </a:r>
            <a:r>
              <a:rPr lang="de-DE" sz="2000" b="1" dirty="0" smtClean="0"/>
              <a:t>x ∈ [-</a:t>
            </a:r>
            <a:r>
              <a:rPr lang="de-DE" sz="2000" b="1" dirty="0"/>
              <a:t>√(17</a:t>
            </a:r>
            <a:r>
              <a:rPr lang="de-DE" sz="2000" b="1" dirty="0" smtClean="0"/>
              <a:t>), -</a:t>
            </a:r>
            <a:r>
              <a:rPr lang="de-DE" sz="2000" b="1" dirty="0"/>
              <a:t>4</a:t>
            </a:r>
            <a:r>
              <a:rPr lang="de-DE" sz="2000" b="1" dirty="0" smtClean="0"/>
              <a:t>) ⋃ (</a:t>
            </a:r>
            <a:r>
              <a:rPr lang="de-DE" sz="2000" b="1" dirty="0"/>
              <a:t>4</a:t>
            </a:r>
            <a:r>
              <a:rPr lang="de-DE" sz="2000" b="1" dirty="0" smtClean="0"/>
              <a:t>, √</a:t>
            </a:r>
            <a:r>
              <a:rPr lang="de-DE" sz="2000" b="1" dirty="0"/>
              <a:t>(17</a:t>
            </a:r>
            <a:r>
              <a:rPr lang="de-DE" sz="2000" b="1" dirty="0" smtClean="0"/>
              <a:t>)] ⋃ [</a:t>
            </a:r>
            <a:r>
              <a:rPr lang="de-DE" sz="2000" b="1" dirty="0"/>
              <a:t>5,∞)</a:t>
            </a:r>
            <a:endParaRPr lang="de-DE" sz="2000" b="1" dirty="0" smtClean="0"/>
          </a:p>
        </p:txBody>
      </p:sp>
      <p:pic>
        <p:nvPicPr>
          <p:cNvPr id="2" name="Grafik 1"/>
          <p:cNvPicPr>
            <a:picLocks noChangeAspect="1"/>
          </p:cNvPicPr>
          <p:nvPr/>
        </p:nvPicPr>
        <p:blipFill>
          <a:blip r:embed="rId2"/>
          <a:stretch>
            <a:fillRect/>
          </a:stretch>
        </p:blipFill>
        <p:spPr>
          <a:xfrm>
            <a:off x="1676400" y="1828800"/>
            <a:ext cx="6248400" cy="4162425"/>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2"/>
          <p:cNvSpPr>
            <a:spLocks noGrp="1"/>
          </p:cNvSpPr>
          <p:nvPr>
            <p:ph type="title" idx="4294967295"/>
          </p:nvPr>
        </p:nvSpPr>
        <p:spPr bwMode="auto">
          <a:xfrm>
            <a:off x="323528" y="179388"/>
            <a:ext cx="5941764"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9219" name="Text Box 5"/>
          <p:cNvSpPr txBox="1">
            <a:spLocks noChangeArrowheads="1"/>
          </p:cNvSpPr>
          <p:nvPr/>
        </p:nvSpPr>
        <p:spPr bwMode="auto">
          <a:xfrm>
            <a:off x="250825" y="908050"/>
            <a:ext cx="8713788" cy="5693866"/>
          </a:xfrm>
          <a:prstGeom prst="rect">
            <a:avLst/>
          </a:prstGeom>
          <a:noFill/>
          <a:ln w="9525">
            <a:noFill/>
            <a:miter lim="800000"/>
            <a:headEnd/>
            <a:tailEnd/>
          </a:ln>
        </p:spPr>
        <p:txBody>
          <a:bodyPr>
            <a:prstTxWarp prst="textNoShape">
              <a:avLst/>
            </a:prstTxWarp>
            <a:spAutoFit/>
          </a:bodyPr>
          <a:lstStyle/>
          <a:p>
            <a:r>
              <a:rPr lang="de-DE" b="1" dirty="0"/>
              <a:t>8th </a:t>
            </a:r>
            <a:r>
              <a:rPr lang="de-DE" b="1" dirty="0" err="1"/>
              <a:t>class</a:t>
            </a:r>
            <a:r>
              <a:rPr lang="de-DE" b="1" dirty="0"/>
              <a:t>:</a:t>
            </a:r>
          </a:p>
          <a:p>
            <a:endParaRPr lang="de-DE" sz="1400" dirty="0"/>
          </a:p>
          <a:p>
            <a:r>
              <a:rPr lang="de-DE" sz="2400" dirty="0"/>
              <a:t>- Knowledge </a:t>
            </a:r>
            <a:r>
              <a:rPr lang="de-DE" sz="2400" dirty="0" err="1"/>
              <a:t>of</a:t>
            </a:r>
            <a:r>
              <a:rPr lang="de-DE" sz="2400" dirty="0"/>
              <a:t> </a:t>
            </a:r>
            <a:r>
              <a:rPr lang="de-DE" sz="2400" dirty="0" err="1"/>
              <a:t>the</a:t>
            </a:r>
            <a:r>
              <a:rPr lang="de-DE" sz="2400" dirty="0"/>
              <a:t> </a:t>
            </a:r>
            <a:r>
              <a:rPr lang="de-DE" sz="2400" dirty="0" err="1"/>
              <a:t>use</a:t>
            </a:r>
            <a:r>
              <a:rPr lang="de-DE" sz="2400" dirty="0"/>
              <a:t> </a:t>
            </a:r>
            <a:r>
              <a:rPr lang="de-DE" sz="2400" dirty="0" err="1"/>
              <a:t>of</a:t>
            </a:r>
            <a:r>
              <a:rPr lang="de-DE" sz="2400" dirty="0"/>
              <a:t> CAS </a:t>
            </a:r>
            <a:r>
              <a:rPr lang="de-DE" sz="2400" dirty="0" err="1"/>
              <a:t>when</a:t>
            </a:r>
            <a:r>
              <a:rPr lang="de-DE" sz="2400" dirty="0"/>
              <a:t> </a:t>
            </a:r>
            <a:r>
              <a:rPr lang="de-DE" sz="2400" dirty="0" err="1"/>
              <a:t>forming</a:t>
            </a:r>
            <a:r>
              <a:rPr lang="de-DE" sz="2400" dirty="0"/>
              <a:t> </a:t>
            </a:r>
            <a:r>
              <a:rPr lang="de-DE" sz="2400" dirty="0" err="1"/>
              <a:t>more</a:t>
            </a:r>
            <a:r>
              <a:rPr lang="de-DE" sz="2400" dirty="0"/>
              <a:t> </a:t>
            </a:r>
            <a:r>
              <a:rPr lang="de-DE" sz="2400" dirty="0" err="1"/>
              <a:t>complex</a:t>
            </a:r>
            <a:r>
              <a:rPr lang="de-DE" sz="2400" dirty="0"/>
              <a:t>   </a:t>
            </a:r>
          </a:p>
          <a:p>
            <a:r>
              <a:rPr lang="de-DE" sz="2400" dirty="0"/>
              <a:t>  </a:t>
            </a:r>
            <a:r>
              <a:rPr lang="de-DE" sz="2400" dirty="0" err="1"/>
              <a:t>terms</a:t>
            </a:r>
            <a:r>
              <a:rPr lang="de-DE" sz="2400" dirty="0"/>
              <a:t> </a:t>
            </a:r>
            <a:r>
              <a:rPr lang="de-DE" sz="2400" dirty="0" err="1"/>
              <a:t>and</a:t>
            </a:r>
            <a:r>
              <a:rPr lang="de-DE" sz="2400" dirty="0"/>
              <a:t> </a:t>
            </a:r>
            <a:r>
              <a:rPr lang="de-DE" sz="2400" dirty="0" err="1"/>
              <a:t>equations</a:t>
            </a:r>
            <a:r>
              <a:rPr lang="de-DE" dirty="0"/>
              <a:t> </a:t>
            </a:r>
          </a:p>
          <a:p>
            <a:endParaRPr lang="de-DE" sz="1400" dirty="0"/>
          </a:p>
          <a:p>
            <a:r>
              <a:rPr lang="de-DE" sz="2400" dirty="0"/>
              <a:t>- </a:t>
            </a:r>
            <a:r>
              <a:rPr lang="de-DE" sz="2400" dirty="0" err="1"/>
              <a:t>Investigating</a:t>
            </a:r>
            <a:r>
              <a:rPr lang="de-DE" sz="2400" dirty="0"/>
              <a:t> </a:t>
            </a:r>
            <a:r>
              <a:rPr lang="de-DE" sz="2400" dirty="0" err="1"/>
              <a:t>the</a:t>
            </a:r>
            <a:r>
              <a:rPr lang="de-DE" sz="2400" dirty="0"/>
              <a:t> </a:t>
            </a:r>
            <a:r>
              <a:rPr lang="de-DE" sz="2400" dirty="0" err="1"/>
              <a:t>influence</a:t>
            </a:r>
            <a:r>
              <a:rPr lang="de-DE" sz="2400" dirty="0"/>
              <a:t> </a:t>
            </a:r>
            <a:r>
              <a:rPr lang="de-DE" sz="2400" dirty="0" err="1"/>
              <a:t>of</a:t>
            </a:r>
            <a:r>
              <a:rPr lang="de-DE" sz="2400" dirty="0"/>
              <a:t> </a:t>
            </a:r>
            <a:r>
              <a:rPr lang="de-DE" sz="2400" dirty="0" err="1"/>
              <a:t>parameters</a:t>
            </a:r>
            <a:r>
              <a:rPr lang="de-DE" sz="2400" dirty="0"/>
              <a:t> in </a:t>
            </a:r>
            <a:r>
              <a:rPr lang="de-DE" sz="2400" dirty="0" err="1"/>
              <a:t>the</a:t>
            </a:r>
            <a:r>
              <a:rPr lang="de-DE" sz="2400" dirty="0"/>
              <a:t> </a:t>
            </a:r>
            <a:r>
              <a:rPr lang="de-DE" sz="2400" dirty="0" err="1"/>
              <a:t>function</a:t>
            </a:r>
            <a:r>
              <a:rPr lang="de-DE" sz="2400" dirty="0"/>
              <a:t>   </a:t>
            </a:r>
          </a:p>
          <a:p>
            <a:r>
              <a:rPr lang="de-DE" sz="2400" dirty="0"/>
              <a:t>  </a:t>
            </a:r>
            <a:r>
              <a:rPr lang="de-DE" sz="2400" dirty="0" err="1"/>
              <a:t>equation</a:t>
            </a:r>
            <a:r>
              <a:rPr lang="de-DE" sz="2400" dirty="0"/>
              <a:t> </a:t>
            </a:r>
            <a:r>
              <a:rPr lang="de-DE" sz="2400" dirty="0" err="1"/>
              <a:t>to</a:t>
            </a:r>
            <a:r>
              <a:rPr lang="de-DE" sz="2400" dirty="0"/>
              <a:t> </a:t>
            </a:r>
            <a:r>
              <a:rPr lang="de-DE" sz="2400" dirty="0" err="1"/>
              <a:t>trace</a:t>
            </a:r>
            <a:r>
              <a:rPr lang="de-DE" sz="2400" dirty="0"/>
              <a:t> </a:t>
            </a:r>
            <a:r>
              <a:rPr lang="de-DE" sz="2400" dirty="0" err="1"/>
              <a:t>the</a:t>
            </a:r>
            <a:r>
              <a:rPr lang="de-DE" sz="2400" dirty="0"/>
              <a:t> </a:t>
            </a:r>
            <a:r>
              <a:rPr lang="de-DE" sz="2400" dirty="0" err="1"/>
              <a:t>graph</a:t>
            </a:r>
            <a:r>
              <a:rPr lang="de-DE" sz="2400" dirty="0"/>
              <a:t> </a:t>
            </a:r>
            <a:r>
              <a:rPr lang="de-DE" sz="2400" dirty="0" err="1"/>
              <a:t>with</a:t>
            </a:r>
            <a:r>
              <a:rPr lang="de-DE" sz="2400" dirty="0"/>
              <a:t> DGS, </a:t>
            </a:r>
            <a:r>
              <a:rPr lang="de-DE" sz="2400" dirty="0" smtClean="0"/>
              <a:t>TC, </a:t>
            </a:r>
            <a:r>
              <a:rPr lang="de-DE" sz="2400" dirty="0"/>
              <a:t>GTR </a:t>
            </a:r>
            <a:r>
              <a:rPr lang="de-DE" sz="2400" dirty="0" err="1"/>
              <a:t>or</a:t>
            </a:r>
            <a:r>
              <a:rPr lang="de-DE" sz="2400" dirty="0"/>
              <a:t> CAS</a:t>
            </a:r>
            <a:r>
              <a:rPr lang="de-DE" dirty="0"/>
              <a:t> </a:t>
            </a:r>
          </a:p>
          <a:p>
            <a:endParaRPr lang="de-DE" sz="1400" dirty="0"/>
          </a:p>
          <a:p>
            <a:r>
              <a:rPr lang="de-DE" sz="2400" dirty="0"/>
              <a:t>- </a:t>
            </a:r>
            <a:r>
              <a:rPr lang="de-DE" sz="2400" dirty="0" err="1"/>
              <a:t>Finding</a:t>
            </a:r>
            <a:r>
              <a:rPr lang="de-DE" sz="2400" dirty="0"/>
              <a:t> </a:t>
            </a:r>
            <a:r>
              <a:rPr lang="de-DE" sz="2400" dirty="0" err="1"/>
              <a:t>equations</a:t>
            </a:r>
            <a:r>
              <a:rPr lang="de-DE" sz="2400" dirty="0"/>
              <a:t> </a:t>
            </a:r>
            <a:r>
              <a:rPr lang="de-DE" sz="2400" dirty="0" err="1"/>
              <a:t>for</a:t>
            </a:r>
            <a:r>
              <a:rPr lang="de-DE" sz="2400" dirty="0"/>
              <a:t> </a:t>
            </a:r>
            <a:r>
              <a:rPr lang="de-DE" sz="2400" dirty="0" err="1"/>
              <a:t>measurement</a:t>
            </a:r>
            <a:r>
              <a:rPr lang="de-DE" sz="2400" dirty="0"/>
              <a:t> </a:t>
            </a:r>
            <a:r>
              <a:rPr lang="de-DE" sz="2400" dirty="0" err="1"/>
              <a:t>series</a:t>
            </a:r>
            <a:r>
              <a:rPr lang="de-DE" sz="2400" dirty="0"/>
              <a:t> </a:t>
            </a:r>
            <a:r>
              <a:rPr lang="de-DE" sz="2400" dirty="0" err="1"/>
              <a:t>with</a:t>
            </a:r>
            <a:r>
              <a:rPr lang="de-DE" sz="2400" dirty="0"/>
              <a:t> </a:t>
            </a:r>
            <a:r>
              <a:rPr lang="de-DE" sz="2400" dirty="0" err="1"/>
              <a:t>the</a:t>
            </a:r>
            <a:r>
              <a:rPr lang="de-DE" sz="2400" dirty="0"/>
              <a:t> </a:t>
            </a:r>
            <a:r>
              <a:rPr lang="de-DE" sz="2400" dirty="0" err="1"/>
              <a:t>help</a:t>
            </a:r>
            <a:r>
              <a:rPr lang="de-DE" sz="2400" dirty="0"/>
              <a:t> </a:t>
            </a:r>
            <a:r>
              <a:rPr lang="de-DE" sz="2400" dirty="0" err="1"/>
              <a:t>of</a:t>
            </a:r>
            <a:r>
              <a:rPr lang="de-DE" sz="2400" dirty="0"/>
              <a:t>  </a:t>
            </a:r>
          </a:p>
          <a:p>
            <a:r>
              <a:rPr lang="de-DE" sz="2400" dirty="0"/>
              <a:t>  linear </a:t>
            </a:r>
            <a:r>
              <a:rPr lang="de-DE" sz="2400" dirty="0" err="1"/>
              <a:t>regression</a:t>
            </a:r>
            <a:r>
              <a:rPr lang="de-DE" sz="2400" dirty="0"/>
              <a:t> </a:t>
            </a:r>
            <a:r>
              <a:rPr lang="de-DE" sz="2400" dirty="0" err="1"/>
              <a:t>with</a:t>
            </a:r>
            <a:r>
              <a:rPr lang="de-DE" sz="2400" dirty="0"/>
              <a:t> GTR, CAS </a:t>
            </a:r>
            <a:r>
              <a:rPr lang="de-DE" sz="2400" dirty="0" err="1"/>
              <a:t>or</a:t>
            </a:r>
            <a:r>
              <a:rPr lang="de-DE" sz="2400" dirty="0"/>
              <a:t> </a:t>
            </a:r>
            <a:r>
              <a:rPr lang="de-DE" sz="2400" dirty="0" smtClean="0"/>
              <a:t>TC</a:t>
            </a:r>
            <a:r>
              <a:rPr lang="de-DE" dirty="0" smtClean="0"/>
              <a:t> </a:t>
            </a:r>
            <a:r>
              <a:rPr lang="de-DE" dirty="0"/>
              <a:t>	</a:t>
            </a:r>
          </a:p>
          <a:p>
            <a:endParaRPr lang="de-DE" sz="1400" dirty="0"/>
          </a:p>
          <a:p>
            <a:r>
              <a:rPr lang="de-DE" sz="2400" dirty="0"/>
              <a:t>- </a:t>
            </a:r>
            <a:r>
              <a:rPr lang="de-DE" sz="2400" dirty="0" err="1"/>
              <a:t>Solving</a:t>
            </a:r>
            <a:r>
              <a:rPr lang="de-DE" sz="2400" dirty="0"/>
              <a:t> linear </a:t>
            </a:r>
            <a:r>
              <a:rPr lang="de-DE" sz="2400" dirty="0" err="1"/>
              <a:t>systems</a:t>
            </a:r>
            <a:r>
              <a:rPr lang="de-DE" sz="2400" dirty="0"/>
              <a:t> </a:t>
            </a:r>
            <a:r>
              <a:rPr lang="de-DE" sz="2400" dirty="0" err="1"/>
              <a:t>of</a:t>
            </a:r>
            <a:r>
              <a:rPr lang="de-DE" sz="2400" dirty="0"/>
              <a:t> </a:t>
            </a:r>
            <a:r>
              <a:rPr lang="de-DE" sz="2400" dirty="0" err="1"/>
              <a:t>equations</a:t>
            </a:r>
            <a:r>
              <a:rPr lang="de-DE" sz="2400" dirty="0"/>
              <a:t> </a:t>
            </a:r>
            <a:r>
              <a:rPr lang="de-DE" sz="2400" dirty="0" err="1"/>
              <a:t>with</a:t>
            </a:r>
            <a:r>
              <a:rPr lang="de-DE" sz="2400" dirty="0"/>
              <a:t> </a:t>
            </a:r>
            <a:r>
              <a:rPr lang="de-DE" sz="2400" dirty="0" err="1"/>
              <a:t>more</a:t>
            </a:r>
            <a:r>
              <a:rPr lang="de-DE" sz="2400" dirty="0"/>
              <a:t> </a:t>
            </a:r>
            <a:r>
              <a:rPr lang="de-DE" sz="2400" dirty="0" err="1"/>
              <a:t>complex</a:t>
            </a:r>
            <a:r>
              <a:rPr lang="de-DE" sz="2400" dirty="0"/>
              <a:t>  </a:t>
            </a:r>
          </a:p>
          <a:p>
            <a:r>
              <a:rPr lang="de-DE" sz="2400" dirty="0"/>
              <a:t>  </a:t>
            </a:r>
            <a:r>
              <a:rPr lang="de-DE" sz="2400" dirty="0" err="1"/>
              <a:t>coefficients</a:t>
            </a:r>
            <a:r>
              <a:rPr lang="de-DE" sz="2400" dirty="0"/>
              <a:t> </a:t>
            </a:r>
            <a:r>
              <a:rPr lang="de-DE" sz="2400" dirty="0" err="1"/>
              <a:t>with</a:t>
            </a:r>
            <a:r>
              <a:rPr lang="de-DE" sz="2400" dirty="0"/>
              <a:t> GTR </a:t>
            </a:r>
            <a:r>
              <a:rPr lang="de-DE" sz="2400" dirty="0" err="1"/>
              <a:t>or</a:t>
            </a:r>
            <a:r>
              <a:rPr lang="de-DE" sz="2400" dirty="0"/>
              <a:t> CAS (</a:t>
            </a:r>
            <a:r>
              <a:rPr lang="de-DE" sz="2400" dirty="0" err="1"/>
              <a:t>two</a:t>
            </a:r>
            <a:r>
              <a:rPr lang="de-DE" sz="2400" dirty="0"/>
              <a:t> </a:t>
            </a:r>
            <a:r>
              <a:rPr lang="de-DE" sz="2400" dirty="0" err="1"/>
              <a:t>equations</a:t>
            </a:r>
            <a:r>
              <a:rPr lang="de-DE" sz="2400" dirty="0"/>
              <a:t> </a:t>
            </a:r>
            <a:r>
              <a:rPr lang="de-DE" sz="2400" dirty="0" err="1"/>
              <a:t>with</a:t>
            </a:r>
            <a:r>
              <a:rPr lang="de-DE" sz="2400" dirty="0"/>
              <a:t> </a:t>
            </a:r>
            <a:r>
              <a:rPr lang="de-DE" sz="2400" dirty="0" err="1"/>
              <a:t>two</a:t>
            </a:r>
            <a:r>
              <a:rPr lang="de-DE" sz="2400" dirty="0"/>
              <a:t>  </a:t>
            </a:r>
          </a:p>
          <a:p>
            <a:r>
              <a:rPr lang="de-DE" sz="2400" dirty="0"/>
              <a:t>  </a:t>
            </a:r>
            <a:r>
              <a:rPr lang="de-DE" sz="2400" dirty="0" err="1"/>
              <a:t>unknown</a:t>
            </a:r>
            <a:r>
              <a:rPr lang="de-DE" sz="2400" dirty="0"/>
              <a:t> variables)</a:t>
            </a:r>
          </a:p>
          <a:p>
            <a:endParaRPr lang="de-DE" sz="2400" dirty="0"/>
          </a:p>
          <a:p>
            <a:endParaRPr lang="de-DE"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az-Cyrl-AZ" sz="2000" b="1" dirty="0" smtClean="0"/>
              <a:t>ответ</a:t>
            </a:r>
            <a:r>
              <a:rPr lang="az-Cyrl-AZ" sz="2000" b="1" dirty="0"/>
              <a:t>: </a:t>
            </a:r>
            <a:endParaRPr lang="de-DE" sz="2000" b="1" dirty="0" smtClean="0"/>
          </a:p>
        </p:txBody>
      </p:sp>
      <p:pic>
        <p:nvPicPr>
          <p:cNvPr id="5" name="Bild 4"/>
          <p:cNvPicPr>
            <a:picLocks noChangeAspect="1"/>
          </p:cNvPicPr>
          <p:nvPr/>
        </p:nvPicPr>
        <p:blipFill>
          <a:blip r:embed="rId2"/>
          <a:stretch>
            <a:fillRect/>
          </a:stretch>
        </p:blipFill>
        <p:spPr>
          <a:xfrm>
            <a:off x="647700" y="2514600"/>
            <a:ext cx="2324100" cy="3810000"/>
          </a:xfrm>
          <a:prstGeom prst="rect">
            <a:avLst/>
          </a:prstGeom>
        </p:spPr>
      </p:pic>
      <p:pic>
        <p:nvPicPr>
          <p:cNvPr id="6" name="Bild 5"/>
          <p:cNvPicPr>
            <a:picLocks noChangeAspect="1"/>
          </p:cNvPicPr>
          <p:nvPr/>
        </p:nvPicPr>
        <p:blipFill>
          <a:blip r:embed="rId3"/>
          <a:stretch>
            <a:fillRect/>
          </a:stretch>
        </p:blipFill>
        <p:spPr>
          <a:xfrm>
            <a:off x="3314700" y="2514600"/>
            <a:ext cx="2324100" cy="3810000"/>
          </a:xfrm>
          <a:prstGeom prst="rect">
            <a:avLst/>
          </a:prstGeom>
        </p:spPr>
      </p:pic>
      <p:pic>
        <p:nvPicPr>
          <p:cNvPr id="7" name="Bild 6"/>
          <p:cNvPicPr>
            <a:picLocks noChangeAspect="1"/>
          </p:cNvPicPr>
          <p:nvPr/>
        </p:nvPicPr>
        <p:blipFill>
          <a:blip r:embed="rId4"/>
          <a:stretch>
            <a:fillRect/>
          </a:stretch>
        </p:blipFill>
        <p:spPr>
          <a:xfrm>
            <a:off x="5981700" y="2514600"/>
            <a:ext cx="2324100" cy="3810000"/>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а)9  б)7  в)5</a:t>
            </a:r>
            <a:r>
              <a:rPr lang="az-Cyrl-AZ" sz="2000" b="1" dirty="0" smtClean="0"/>
              <a:t> </a:t>
            </a:r>
            <a:endParaRPr lang="de-DE" sz="2000" b="1" dirty="0" smtClean="0"/>
          </a:p>
        </p:txBody>
      </p:sp>
      <p:pic>
        <p:nvPicPr>
          <p:cNvPr id="8" name="Bild 7"/>
          <p:cNvPicPr>
            <a:picLocks noChangeAspect="1"/>
          </p:cNvPicPr>
          <p:nvPr/>
        </p:nvPicPr>
        <p:blipFill>
          <a:blip r:embed="rId2"/>
          <a:stretch>
            <a:fillRect/>
          </a:stretch>
        </p:blipFill>
        <p:spPr>
          <a:xfrm>
            <a:off x="685800" y="2514600"/>
            <a:ext cx="2324100" cy="3810000"/>
          </a:xfrm>
          <a:prstGeom prst="rect">
            <a:avLst/>
          </a:prstGeom>
        </p:spPr>
      </p:pic>
      <p:pic>
        <p:nvPicPr>
          <p:cNvPr id="9" name="Bild 8"/>
          <p:cNvPicPr>
            <a:picLocks noChangeAspect="1"/>
          </p:cNvPicPr>
          <p:nvPr/>
        </p:nvPicPr>
        <p:blipFill>
          <a:blip r:embed="rId3"/>
          <a:stretch>
            <a:fillRect/>
          </a:stretch>
        </p:blipFill>
        <p:spPr>
          <a:xfrm>
            <a:off x="3238500" y="2514600"/>
            <a:ext cx="2324100" cy="3810000"/>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а)0.928 б)0.168</a:t>
            </a:r>
          </a:p>
        </p:txBody>
      </p:sp>
      <p:pic>
        <p:nvPicPr>
          <p:cNvPr id="6" name="Bild 5"/>
          <p:cNvPicPr>
            <a:picLocks noChangeAspect="1"/>
          </p:cNvPicPr>
          <p:nvPr/>
        </p:nvPicPr>
        <p:blipFill>
          <a:blip r:embed="rId2"/>
          <a:stretch>
            <a:fillRect/>
          </a:stretch>
        </p:blipFill>
        <p:spPr>
          <a:xfrm>
            <a:off x="762000" y="2590800"/>
            <a:ext cx="2324100" cy="3810000"/>
          </a:xfrm>
          <a:prstGeom prst="rect">
            <a:avLst/>
          </a:prstGeom>
        </p:spPr>
      </p:pic>
      <p:pic>
        <p:nvPicPr>
          <p:cNvPr id="7" name="Bild 6"/>
          <p:cNvPicPr>
            <a:picLocks noChangeAspect="1"/>
          </p:cNvPicPr>
          <p:nvPr/>
        </p:nvPicPr>
        <p:blipFill>
          <a:blip r:embed="rId3"/>
          <a:stretch>
            <a:fillRect/>
          </a:stretch>
        </p:blipFill>
        <p:spPr>
          <a:xfrm>
            <a:off x="3467100" y="2438400"/>
            <a:ext cx="2324100" cy="3810000"/>
          </a:xfrm>
          <a:prstGeom prst="rect">
            <a:avLst/>
          </a:prstGeom>
        </p:spPr>
      </p:pic>
      <p:pic>
        <p:nvPicPr>
          <p:cNvPr id="10" name="Bild 9"/>
          <p:cNvPicPr>
            <a:picLocks noChangeAspect="1"/>
          </p:cNvPicPr>
          <p:nvPr/>
        </p:nvPicPr>
        <p:blipFill>
          <a:blip r:embed="rId4"/>
          <a:stretch>
            <a:fillRect/>
          </a:stretch>
        </p:blipFill>
        <p:spPr>
          <a:xfrm>
            <a:off x="6134100" y="2209800"/>
            <a:ext cx="2324100" cy="3810000"/>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 – </a:t>
            </a:r>
            <a:r>
              <a:rPr lang="de-DE" sz="2000" b="1" dirty="0" err="1" smtClean="0"/>
              <a:t>Venn-diagram</a:t>
            </a:r>
            <a:r>
              <a:rPr lang="de-DE" sz="2000" b="1" dirty="0" smtClean="0"/>
              <a:t> </a:t>
            </a:r>
            <a:r>
              <a:rPr lang="de-DE" sz="2000" b="1" dirty="0" err="1" smtClean="0"/>
              <a:t>with</a:t>
            </a:r>
            <a:r>
              <a:rPr lang="de-DE" sz="2000" b="1" dirty="0" smtClean="0"/>
              <a:t> 4 </a:t>
            </a:r>
            <a:r>
              <a:rPr lang="de-DE" sz="2000" b="1" dirty="0" err="1" smtClean="0"/>
              <a:t>sets</a:t>
            </a:r>
            <a:r>
              <a:rPr lang="de-DE" sz="2000" b="1" dirty="0"/>
              <a:t> </a:t>
            </a:r>
            <a:r>
              <a:rPr lang="de-DE" sz="2000" b="1" dirty="0" smtClean="0"/>
              <a:t> </a:t>
            </a:r>
            <a:r>
              <a:rPr lang="de-DE" sz="2000" b="1" dirty="0"/>
              <a:t>A,B,C,D⊂</a:t>
            </a:r>
            <a:r>
              <a:rPr lang="el-GR" sz="2000" b="1" dirty="0" smtClean="0"/>
              <a:t>Ω</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a:t>
            </a:r>
          </a:p>
        </p:txBody>
      </p:sp>
      <p:pic>
        <p:nvPicPr>
          <p:cNvPr id="3" name="Grafik 2"/>
          <p:cNvPicPr>
            <a:picLocks noChangeAspect="1"/>
          </p:cNvPicPr>
          <p:nvPr/>
        </p:nvPicPr>
        <p:blipFill>
          <a:blip r:embed="rId2"/>
          <a:stretch>
            <a:fillRect/>
          </a:stretch>
        </p:blipFill>
        <p:spPr>
          <a:xfrm>
            <a:off x="3419872" y="2580853"/>
            <a:ext cx="2314575" cy="3800475"/>
          </a:xfrm>
          <a:prstGeom prst="rect">
            <a:avLst/>
          </a:prstGeom>
        </p:spPr>
      </p:pic>
      <p:pic>
        <p:nvPicPr>
          <p:cNvPr id="4" name="Grafik 3"/>
          <p:cNvPicPr>
            <a:picLocks noChangeAspect="1"/>
          </p:cNvPicPr>
          <p:nvPr/>
        </p:nvPicPr>
        <p:blipFill>
          <a:blip r:embed="rId3"/>
          <a:stretch>
            <a:fillRect/>
          </a:stretch>
        </p:blipFill>
        <p:spPr>
          <a:xfrm>
            <a:off x="6073849" y="2580853"/>
            <a:ext cx="2314575" cy="3800475"/>
          </a:xfrm>
          <a:prstGeom prst="rect">
            <a:avLst/>
          </a:prstGeom>
        </p:spPr>
      </p:pic>
      <p:pic>
        <p:nvPicPr>
          <p:cNvPr id="5" name="Grafik 4"/>
          <p:cNvPicPr>
            <a:picLocks noChangeAspect="1"/>
          </p:cNvPicPr>
          <p:nvPr/>
        </p:nvPicPr>
        <p:blipFill>
          <a:blip r:embed="rId4"/>
          <a:stretch>
            <a:fillRect/>
          </a:stretch>
        </p:blipFill>
        <p:spPr>
          <a:xfrm>
            <a:off x="817265" y="2580853"/>
            <a:ext cx="2314575" cy="3800475"/>
          </a:xfrm>
          <a:prstGeom prst="rect">
            <a:avLst/>
          </a:prstGeom>
        </p:spPr>
      </p:pic>
    </p:spTree>
    <p:extLst>
      <p:ext uri="{BB962C8B-B14F-4D97-AF65-F5344CB8AC3E}">
        <p14:creationId xmlns:p14="http://schemas.microsoft.com/office/powerpoint/2010/main" val="9921637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 – </a:t>
            </a:r>
            <a:r>
              <a:rPr lang="de-DE" sz="2000" b="1" dirty="0" err="1" smtClean="0"/>
              <a:t>Venn-diagram</a:t>
            </a:r>
            <a:r>
              <a:rPr lang="de-DE" sz="2000" b="1" dirty="0" smtClean="0"/>
              <a:t> </a:t>
            </a:r>
            <a:r>
              <a:rPr lang="de-DE" sz="2000" b="1" dirty="0" err="1" smtClean="0"/>
              <a:t>with</a:t>
            </a:r>
            <a:r>
              <a:rPr lang="de-DE" sz="2000" b="1" dirty="0" smtClean="0"/>
              <a:t> 4 </a:t>
            </a:r>
            <a:r>
              <a:rPr lang="de-DE" sz="2000" b="1" dirty="0" err="1" smtClean="0"/>
              <a:t>sets</a:t>
            </a:r>
            <a:r>
              <a:rPr lang="de-DE" sz="2000" b="1" dirty="0"/>
              <a:t> </a:t>
            </a:r>
            <a:r>
              <a:rPr lang="de-DE" sz="2000" b="1" dirty="0" smtClean="0"/>
              <a:t> </a:t>
            </a:r>
            <a:r>
              <a:rPr lang="de-DE" sz="2000" b="1" dirty="0"/>
              <a:t>A,B,C,D⊂</a:t>
            </a:r>
            <a:r>
              <a:rPr lang="el-GR" sz="2000" b="1" dirty="0" smtClean="0"/>
              <a:t>Ω</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a:t>
            </a:r>
          </a:p>
        </p:txBody>
      </p:sp>
      <p:pic>
        <p:nvPicPr>
          <p:cNvPr id="5" name="Grafik 4"/>
          <p:cNvPicPr>
            <a:picLocks noChangeAspect="1"/>
          </p:cNvPicPr>
          <p:nvPr/>
        </p:nvPicPr>
        <p:blipFill>
          <a:blip r:embed="rId2"/>
          <a:stretch>
            <a:fillRect/>
          </a:stretch>
        </p:blipFill>
        <p:spPr>
          <a:xfrm>
            <a:off x="1439187" y="2492896"/>
            <a:ext cx="6013133" cy="3990023"/>
          </a:xfrm>
          <a:prstGeom prst="rect">
            <a:avLst/>
          </a:prstGeom>
        </p:spPr>
      </p:pic>
    </p:spTree>
    <p:extLst>
      <p:ext uri="{BB962C8B-B14F-4D97-AF65-F5344CB8AC3E}">
        <p14:creationId xmlns:p14="http://schemas.microsoft.com/office/powerpoint/2010/main" val="2459187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 – </a:t>
            </a:r>
            <a:r>
              <a:rPr lang="it-IT" sz="2000" b="1" dirty="0"/>
              <a:t>Compute Ω\(A⋃B⋃C⋃D</a:t>
            </a:r>
            <a:r>
              <a:rPr lang="it-IT" sz="2000" b="1" dirty="0" smtClean="0"/>
              <a:t>)</a:t>
            </a:r>
            <a:r>
              <a:rPr lang="de-DE" sz="2000" b="1" dirty="0" smtClean="0"/>
              <a:t> </a:t>
            </a:r>
            <a:r>
              <a:rPr lang="de-DE" sz="2000" b="1" dirty="0" err="1" smtClean="0"/>
              <a:t>with</a:t>
            </a:r>
            <a:r>
              <a:rPr lang="de-DE" sz="2000" b="1" dirty="0" smtClean="0"/>
              <a:t> 4 </a:t>
            </a:r>
            <a:r>
              <a:rPr lang="de-DE" sz="2000" b="1" dirty="0" err="1" smtClean="0"/>
              <a:t>sets</a:t>
            </a:r>
            <a:r>
              <a:rPr lang="de-DE" sz="2000" b="1" dirty="0"/>
              <a:t> </a:t>
            </a:r>
            <a:r>
              <a:rPr lang="de-DE" sz="2000" b="1" dirty="0" smtClean="0"/>
              <a:t> </a:t>
            </a:r>
            <a:r>
              <a:rPr lang="de-DE" sz="2000" b="1" dirty="0"/>
              <a:t>A,B,C,D⊂</a:t>
            </a:r>
            <a:r>
              <a:rPr lang="el-GR" sz="2000" b="1" dirty="0" smtClean="0"/>
              <a:t>Ω</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a:t>
            </a:r>
          </a:p>
        </p:txBody>
      </p:sp>
      <p:pic>
        <p:nvPicPr>
          <p:cNvPr id="2" name="Grafik 1"/>
          <p:cNvPicPr>
            <a:picLocks noChangeAspect="1"/>
          </p:cNvPicPr>
          <p:nvPr/>
        </p:nvPicPr>
        <p:blipFill>
          <a:blip r:embed="rId2"/>
          <a:stretch>
            <a:fillRect/>
          </a:stretch>
        </p:blipFill>
        <p:spPr>
          <a:xfrm>
            <a:off x="1308123" y="2492896"/>
            <a:ext cx="6144197" cy="3952494"/>
          </a:xfrm>
          <a:prstGeom prst="rect">
            <a:avLst/>
          </a:prstGeom>
        </p:spPr>
      </p:pic>
    </p:spTree>
    <p:extLst>
      <p:ext uri="{BB962C8B-B14F-4D97-AF65-F5344CB8AC3E}">
        <p14:creationId xmlns:p14="http://schemas.microsoft.com/office/powerpoint/2010/main" val="23628448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8" name="Bild 7"/>
          <p:cNvPicPr>
            <a:picLocks noChangeAspect="1"/>
          </p:cNvPicPr>
          <p:nvPr/>
        </p:nvPicPr>
        <p:blipFill>
          <a:blip r:embed="rId2"/>
          <a:stretch>
            <a:fillRect/>
          </a:stretch>
        </p:blipFill>
        <p:spPr>
          <a:xfrm>
            <a:off x="838200" y="2590800"/>
            <a:ext cx="2324100" cy="3810000"/>
          </a:xfrm>
          <a:prstGeom prst="rect">
            <a:avLst/>
          </a:prstGeom>
        </p:spPr>
      </p:pic>
      <p:pic>
        <p:nvPicPr>
          <p:cNvPr id="9" name="Bild 8"/>
          <p:cNvPicPr>
            <a:picLocks noChangeAspect="1"/>
          </p:cNvPicPr>
          <p:nvPr/>
        </p:nvPicPr>
        <p:blipFill>
          <a:blip r:embed="rId3"/>
          <a:stretch>
            <a:fillRect/>
          </a:stretch>
        </p:blipFill>
        <p:spPr>
          <a:xfrm>
            <a:off x="3505200" y="2590800"/>
            <a:ext cx="2324100" cy="3810000"/>
          </a:xfrm>
          <a:prstGeom prst="rect">
            <a:avLst/>
          </a:prstGeom>
        </p:spPr>
      </p:pic>
      <p:pic>
        <p:nvPicPr>
          <p:cNvPr id="11" name="Bild 10"/>
          <p:cNvPicPr>
            <a:picLocks noChangeAspect="1"/>
          </p:cNvPicPr>
          <p:nvPr/>
        </p:nvPicPr>
        <p:blipFill>
          <a:blip r:embed="rId4"/>
          <a:stretch>
            <a:fillRect/>
          </a:stretch>
        </p:blipFill>
        <p:spPr>
          <a:xfrm>
            <a:off x="6172200" y="2590800"/>
            <a:ext cx="2324100" cy="3810000"/>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   (Boxplot)</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7" name="Bild 6"/>
          <p:cNvPicPr>
            <a:picLocks noChangeAspect="1"/>
          </p:cNvPicPr>
          <p:nvPr/>
        </p:nvPicPr>
        <p:blipFill>
          <a:blip r:embed="rId2"/>
          <a:stretch>
            <a:fillRect/>
          </a:stretch>
        </p:blipFill>
        <p:spPr>
          <a:xfrm>
            <a:off x="838200" y="2590800"/>
            <a:ext cx="2324100" cy="3810000"/>
          </a:xfrm>
          <a:prstGeom prst="rect">
            <a:avLst/>
          </a:prstGeom>
        </p:spPr>
      </p:pic>
      <p:pic>
        <p:nvPicPr>
          <p:cNvPr id="10" name="Bild 9"/>
          <p:cNvPicPr>
            <a:picLocks noChangeAspect="1"/>
          </p:cNvPicPr>
          <p:nvPr/>
        </p:nvPicPr>
        <p:blipFill>
          <a:blip r:embed="rId3"/>
          <a:stretch>
            <a:fillRect/>
          </a:stretch>
        </p:blipFill>
        <p:spPr>
          <a:xfrm>
            <a:off x="3467100" y="2590800"/>
            <a:ext cx="2324100" cy="3810000"/>
          </a:xfrm>
          <a:prstGeom prst="rect">
            <a:avLst/>
          </a:prstGeom>
        </p:spPr>
      </p:pic>
      <p:pic>
        <p:nvPicPr>
          <p:cNvPr id="12" name="Bild 11"/>
          <p:cNvPicPr>
            <a:picLocks noChangeAspect="1"/>
          </p:cNvPicPr>
          <p:nvPr/>
        </p:nvPicPr>
        <p:blipFill>
          <a:blip r:embed="rId4"/>
          <a:stretch>
            <a:fillRect/>
          </a:stretch>
        </p:blipFill>
        <p:spPr>
          <a:xfrm>
            <a:off x="6057900" y="2590800"/>
            <a:ext cx="2324100" cy="3810000"/>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  </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-2°</a:t>
            </a:r>
          </a:p>
        </p:txBody>
      </p:sp>
      <p:pic>
        <p:nvPicPr>
          <p:cNvPr id="8" name="Bild 7"/>
          <p:cNvPicPr>
            <a:picLocks noChangeAspect="1"/>
          </p:cNvPicPr>
          <p:nvPr/>
        </p:nvPicPr>
        <p:blipFill>
          <a:blip r:embed="rId2"/>
          <a:stretch>
            <a:fillRect/>
          </a:stretch>
        </p:blipFill>
        <p:spPr>
          <a:xfrm>
            <a:off x="838200" y="2590800"/>
            <a:ext cx="2324100" cy="3810000"/>
          </a:xfrm>
          <a:prstGeom prst="rect">
            <a:avLst/>
          </a:prstGeom>
        </p:spPr>
      </p:pic>
      <p:pic>
        <p:nvPicPr>
          <p:cNvPr id="9" name="Bild 8"/>
          <p:cNvPicPr>
            <a:picLocks noChangeAspect="1"/>
          </p:cNvPicPr>
          <p:nvPr/>
        </p:nvPicPr>
        <p:blipFill>
          <a:blip r:embed="rId3"/>
          <a:stretch>
            <a:fillRect/>
          </a:stretch>
        </p:blipFill>
        <p:spPr>
          <a:xfrm>
            <a:off x="3467100" y="2438400"/>
            <a:ext cx="2324100" cy="3810000"/>
          </a:xfrm>
          <a:prstGeom prst="rect">
            <a:avLst/>
          </a:prstGeom>
        </p:spPr>
      </p:pic>
      <p:pic>
        <p:nvPicPr>
          <p:cNvPr id="11" name="Bild 10"/>
          <p:cNvPicPr>
            <a:picLocks noChangeAspect="1"/>
          </p:cNvPicPr>
          <p:nvPr/>
        </p:nvPicPr>
        <p:blipFill>
          <a:blip r:embed="rId4"/>
          <a:stretch>
            <a:fillRect/>
          </a:stretch>
        </p:blipFill>
        <p:spPr>
          <a:xfrm>
            <a:off x="6134100" y="2209800"/>
            <a:ext cx="2324100" cy="3810000"/>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  </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-2°</a:t>
            </a:r>
          </a:p>
        </p:txBody>
      </p:sp>
      <p:pic>
        <p:nvPicPr>
          <p:cNvPr id="2" name="Grafik 1"/>
          <p:cNvPicPr>
            <a:picLocks noChangeAspect="1"/>
          </p:cNvPicPr>
          <p:nvPr/>
        </p:nvPicPr>
        <p:blipFill>
          <a:blip r:embed="rId2"/>
          <a:stretch>
            <a:fillRect/>
          </a:stretch>
        </p:blipFill>
        <p:spPr>
          <a:xfrm>
            <a:off x="611560" y="2564904"/>
            <a:ext cx="2314575" cy="3800475"/>
          </a:xfrm>
          <a:prstGeom prst="rect">
            <a:avLst/>
          </a:prstGeom>
        </p:spPr>
      </p:pic>
      <p:pic>
        <p:nvPicPr>
          <p:cNvPr id="3" name="Grafik 2"/>
          <p:cNvPicPr>
            <a:picLocks noChangeAspect="1"/>
          </p:cNvPicPr>
          <p:nvPr/>
        </p:nvPicPr>
        <p:blipFill>
          <a:blip r:embed="rId3"/>
          <a:stretch>
            <a:fillRect/>
          </a:stretch>
        </p:blipFill>
        <p:spPr>
          <a:xfrm>
            <a:off x="3265537" y="2564904"/>
            <a:ext cx="2314575" cy="3800475"/>
          </a:xfrm>
          <a:prstGeom prst="rect">
            <a:avLst/>
          </a:prstGeom>
        </p:spPr>
      </p:pic>
      <p:pic>
        <p:nvPicPr>
          <p:cNvPr id="4" name="Grafik 3"/>
          <p:cNvPicPr>
            <a:picLocks noChangeAspect="1"/>
          </p:cNvPicPr>
          <p:nvPr/>
        </p:nvPicPr>
        <p:blipFill>
          <a:blip r:embed="rId4"/>
          <a:stretch>
            <a:fillRect/>
          </a:stretch>
        </p:blipFill>
        <p:spPr>
          <a:xfrm>
            <a:off x="5929833" y="2564904"/>
            <a:ext cx="2314575" cy="3800475"/>
          </a:xfrm>
          <a:prstGeom prst="rect">
            <a:avLst/>
          </a:prstGeom>
        </p:spPr>
      </p:pic>
    </p:spTree>
    <p:extLst>
      <p:ext uri="{BB962C8B-B14F-4D97-AF65-F5344CB8AC3E}">
        <p14:creationId xmlns:p14="http://schemas.microsoft.com/office/powerpoint/2010/main" val="722121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2"/>
          <p:cNvSpPr>
            <a:spLocks noGrp="1"/>
          </p:cNvSpPr>
          <p:nvPr>
            <p:ph type="title" idx="4294967295"/>
          </p:nvPr>
        </p:nvSpPr>
        <p:spPr bwMode="auto">
          <a:xfrm>
            <a:off x="323528" y="179388"/>
            <a:ext cx="5941764"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0243" name="Text Box 3"/>
          <p:cNvSpPr txBox="1">
            <a:spLocks noChangeArrowheads="1"/>
          </p:cNvSpPr>
          <p:nvPr/>
        </p:nvSpPr>
        <p:spPr bwMode="auto">
          <a:xfrm>
            <a:off x="250825" y="765175"/>
            <a:ext cx="8713788" cy="5727700"/>
          </a:xfrm>
          <a:prstGeom prst="rect">
            <a:avLst/>
          </a:prstGeom>
          <a:noFill/>
          <a:ln w="9525">
            <a:noFill/>
            <a:miter lim="800000"/>
            <a:headEnd/>
            <a:tailEnd/>
          </a:ln>
        </p:spPr>
        <p:txBody>
          <a:bodyPr>
            <a:prstTxWarp prst="textNoShape">
              <a:avLst/>
            </a:prstTxWarp>
            <a:spAutoFit/>
          </a:bodyPr>
          <a:lstStyle/>
          <a:p>
            <a:r>
              <a:rPr lang="de-DE" b="1"/>
              <a:t>9th class:</a:t>
            </a:r>
          </a:p>
          <a:p>
            <a:endParaRPr lang="de-DE" sz="800" b="1"/>
          </a:p>
          <a:p>
            <a:r>
              <a:rPr lang="de-DE" sz="2400"/>
              <a:t>Functions and Powers</a:t>
            </a:r>
            <a:r>
              <a:rPr lang="de-DE"/>
              <a:t> </a:t>
            </a:r>
          </a:p>
          <a:p>
            <a:endParaRPr lang="de-DE" sz="1400"/>
          </a:p>
          <a:p>
            <a:r>
              <a:rPr lang="de-DE" sz="2400"/>
              <a:t>Mastered of determining zero quadratic functions, graphical solving quadratic equations and solving with GTR or CAS</a:t>
            </a:r>
            <a:r>
              <a:rPr lang="de-DE"/>
              <a:t> </a:t>
            </a:r>
          </a:p>
          <a:p>
            <a:endParaRPr lang="de-DE" sz="2400"/>
          </a:p>
          <a:p>
            <a:r>
              <a:rPr lang="de-DE" b="1"/>
              <a:t>10th class:</a:t>
            </a:r>
          </a:p>
          <a:p>
            <a:endParaRPr lang="de-DE" sz="800" b="1"/>
          </a:p>
          <a:p>
            <a:r>
              <a:rPr lang="de-DE" sz="2400"/>
              <a:t>Obtaining the inverse function with CAS, graphical interpretation</a:t>
            </a:r>
            <a:r>
              <a:rPr lang="de-DE"/>
              <a:t> 	</a:t>
            </a:r>
          </a:p>
          <a:p>
            <a:endParaRPr lang="de-DE" sz="1400"/>
          </a:p>
          <a:p>
            <a:r>
              <a:rPr lang="de-DE" sz="2400"/>
              <a:t>Use of CAS to demonstrate the properties of functions</a:t>
            </a:r>
            <a:br>
              <a:rPr lang="de-DE" sz="2400"/>
            </a:br>
            <a:r>
              <a:rPr lang="de-DE" sz="2400"/>
              <a:t>Obtaining illustrative of the limit concept</a:t>
            </a:r>
            <a:r>
              <a:rPr lang="de-DE"/>
              <a:t> </a:t>
            </a:r>
          </a:p>
          <a:p>
            <a:endParaRPr lang="de-DE" sz="1400"/>
          </a:p>
          <a:p>
            <a:r>
              <a:rPr lang="de-DE" sz="2400"/>
              <a:t>Know of parametric representation and polar coordinates to describe curves with GTR and CAS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63231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ru-RU" sz="2600" b="1" dirty="0" smtClean="0"/>
              <a:t>II</a:t>
            </a:r>
            <a:r>
              <a:rPr lang="ru-RU" sz="2600" b="1" dirty="0"/>
              <a:t>. ТРЕНИРОВОЧНЫЕ ЗАДАНИЯ ИЗ </a:t>
            </a:r>
            <a:endParaRPr lang="de-DE" sz="2600" b="1" dirty="0" smtClean="0"/>
          </a:p>
          <a:p>
            <a:r>
              <a:rPr lang="de-DE" sz="2600" b="1" dirty="0"/>
              <a:t> </a:t>
            </a:r>
            <a:r>
              <a:rPr lang="de-DE" sz="2600" b="1" dirty="0" smtClean="0"/>
              <a:t>                           </a:t>
            </a:r>
            <a:r>
              <a:rPr lang="ru-RU" sz="2600" b="1" dirty="0" smtClean="0"/>
              <a:t>РАЗДЕЛОВ </a:t>
            </a:r>
            <a:r>
              <a:rPr lang="ru-RU" sz="2600" b="1" dirty="0"/>
              <a:t>МАТЕМАТИКИ</a:t>
            </a:r>
            <a:endParaRPr lang="de-DE" sz="2600" b="1" dirty="0" smtClean="0"/>
          </a:p>
          <a:p>
            <a:endParaRPr lang="ru-RU" sz="800" b="1" dirty="0">
              <a:solidFill>
                <a:srgbClr val="FF0000"/>
              </a:solidFill>
            </a:endParaRPr>
          </a:p>
          <a:p>
            <a:r>
              <a:rPr lang="de-DE" sz="2000" b="1" dirty="0" smtClean="0"/>
              <a:t>        5. ЭЛЕМЕНТЫ КОМБИНАТОРИКИ,ТЕОРИИ ВЕРОЯТНОСТЕЙ И </a:t>
            </a:r>
          </a:p>
          <a:p>
            <a:r>
              <a:rPr lang="de-DE" sz="2000" b="1" dirty="0" smtClean="0"/>
              <a:t>            СТАТИСТИКИ  </a:t>
            </a:r>
            <a:endParaRPr lang="de-DE" sz="2400" b="1" dirty="0" smtClean="0"/>
          </a:p>
          <a:p>
            <a:endParaRPr lang="de-DE"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 -2°</a:t>
            </a:r>
          </a:p>
        </p:txBody>
      </p:sp>
      <p:pic>
        <p:nvPicPr>
          <p:cNvPr id="5" name="Grafik 4"/>
          <p:cNvPicPr>
            <a:picLocks noChangeAspect="1"/>
          </p:cNvPicPr>
          <p:nvPr/>
        </p:nvPicPr>
        <p:blipFill>
          <a:blip r:embed="rId2"/>
          <a:stretch>
            <a:fillRect/>
          </a:stretch>
        </p:blipFill>
        <p:spPr>
          <a:xfrm>
            <a:off x="683568" y="2580853"/>
            <a:ext cx="2314575" cy="3800475"/>
          </a:xfrm>
          <a:prstGeom prst="rect">
            <a:avLst/>
          </a:prstGeom>
        </p:spPr>
      </p:pic>
      <p:pic>
        <p:nvPicPr>
          <p:cNvPr id="6" name="Grafik 5"/>
          <p:cNvPicPr>
            <a:picLocks noChangeAspect="1"/>
          </p:cNvPicPr>
          <p:nvPr/>
        </p:nvPicPr>
        <p:blipFill>
          <a:blip r:embed="rId3"/>
          <a:stretch>
            <a:fillRect/>
          </a:stretch>
        </p:blipFill>
        <p:spPr>
          <a:xfrm>
            <a:off x="3265537" y="2580853"/>
            <a:ext cx="2314575" cy="3800475"/>
          </a:xfrm>
          <a:prstGeom prst="rect">
            <a:avLst/>
          </a:prstGeom>
        </p:spPr>
      </p:pic>
      <p:pic>
        <p:nvPicPr>
          <p:cNvPr id="7" name="Grafik 6"/>
          <p:cNvPicPr>
            <a:picLocks noChangeAspect="1"/>
          </p:cNvPicPr>
          <p:nvPr/>
        </p:nvPicPr>
        <p:blipFill>
          <a:blip r:embed="rId4"/>
          <a:stretch>
            <a:fillRect/>
          </a:stretch>
        </p:blipFill>
        <p:spPr>
          <a:xfrm>
            <a:off x="5929833" y="2580853"/>
            <a:ext cx="2314575" cy="3800475"/>
          </a:xfrm>
          <a:prstGeom prst="rect">
            <a:avLst/>
          </a:prstGeom>
        </p:spPr>
      </p:pic>
    </p:spTree>
    <p:extLst>
      <p:ext uri="{BB962C8B-B14F-4D97-AF65-F5344CB8AC3E}">
        <p14:creationId xmlns:p14="http://schemas.microsoft.com/office/powerpoint/2010/main" val="2629532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078313"/>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Innovative </a:t>
            </a:r>
            <a:r>
              <a:rPr lang="en-US" sz="2000" b="1" dirty="0"/>
              <a:t>approaches in teaching </a:t>
            </a:r>
            <a:endParaRPr lang="en-US" sz="2000" b="1" dirty="0" smtClean="0"/>
          </a:p>
          <a:p>
            <a:r>
              <a:rPr lang="en-US" sz="2000" b="1" dirty="0"/>
              <a:t> </a:t>
            </a:r>
            <a:r>
              <a:rPr lang="en-US" sz="2000" b="1" dirty="0" smtClean="0"/>
              <a:t>                    and </a:t>
            </a:r>
            <a:r>
              <a:rPr lang="en-US" sz="2000" b="1" dirty="0"/>
              <a:t>learning mathematics</a:t>
            </a:r>
          </a:p>
          <a:p>
            <a:r>
              <a:rPr lang="en-US" sz="2000" b="1" dirty="0" smtClean="0"/>
              <a:t>   </a:t>
            </a:r>
          </a:p>
          <a:p>
            <a:r>
              <a:rPr lang="en-US" sz="2000" b="1" dirty="0" smtClean="0"/>
              <a:t>      </a:t>
            </a:r>
            <a:r>
              <a:rPr lang="en-US" sz="2000" b="1" dirty="0" smtClean="0">
                <a:solidFill>
                  <a:srgbClr val="FF0000"/>
                </a:solidFill>
              </a:rPr>
              <a:t>Problem </a:t>
            </a:r>
            <a:r>
              <a:rPr lang="en-US" sz="2000" b="1" dirty="0">
                <a:solidFill>
                  <a:srgbClr val="FF0000"/>
                </a:solidFill>
              </a:rPr>
              <a:t>of </a:t>
            </a:r>
            <a:r>
              <a:rPr lang="en-US" sz="2000" b="1" dirty="0" smtClean="0">
                <a:solidFill>
                  <a:srgbClr val="FF0000"/>
                </a:solidFill>
              </a:rPr>
              <a:t>Visualization</a:t>
            </a:r>
          </a:p>
          <a:p>
            <a:endParaRPr lang="en-US" sz="2000" b="1" dirty="0"/>
          </a:p>
          <a:p>
            <a:r>
              <a:rPr lang="en-US" sz="2000" b="1" dirty="0" smtClean="0"/>
              <a:t>                Intersection </a:t>
            </a:r>
            <a:r>
              <a:rPr lang="en-US" sz="2000" b="1" dirty="0"/>
              <a:t>of two cylinders </a:t>
            </a:r>
            <a:endParaRPr lang="en-US" sz="2000" b="1" dirty="0" smtClean="0"/>
          </a:p>
          <a:p>
            <a:r>
              <a:rPr lang="en-US" sz="2000" b="1" dirty="0"/>
              <a:t> </a:t>
            </a:r>
            <a:r>
              <a:rPr lang="en-US" sz="2000" b="1" dirty="0" smtClean="0"/>
              <a:t>                              under </a:t>
            </a:r>
            <a:r>
              <a:rPr lang="en-US" sz="2000" b="1" dirty="0"/>
              <a:t>a direct angle</a:t>
            </a:r>
            <a:endParaRPr lang="de-DE" sz="2000" b="1" dirty="0"/>
          </a:p>
          <a:p>
            <a:endParaRPr lang="de-DE" sz="2400" b="1" dirty="0" smtClean="0"/>
          </a:p>
          <a:p>
            <a:endParaRPr lang="de-DE" sz="2400" b="1" dirty="0"/>
          </a:p>
          <a:p>
            <a:endParaRPr lang="de-DE" sz="800" b="1" dirty="0" smtClean="0"/>
          </a:p>
          <a:p>
            <a:r>
              <a:rPr lang="de-DE" sz="2000" b="1" dirty="0" smtClean="0"/>
              <a:t>                                                                                            </a:t>
            </a:r>
            <a:r>
              <a:rPr lang="de-DE" sz="2000" b="1" dirty="0" err="1" smtClean="0"/>
              <a:t>ответ</a:t>
            </a:r>
            <a:r>
              <a:rPr lang="de-DE" sz="2000" b="1" dirty="0" smtClean="0"/>
              <a:t>:</a:t>
            </a:r>
          </a:p>
        </p:txBody>
      </p:sp>
      <p:pic>
        <p:nvPicPr>
          <p:cNvPr id="2" name="Grafik 1"/>
          <p:cNvPicPr>
            <a:picLocks noChangeAspect="1"/>
          </p:cNvPicPr>
          <p:nvPr/>
        </p:nvPicPr>
        <p:blipFill>
          <a:blip r:embed="rId2"/>
          <a:stretch>
            <a:fillRect/>
          </a:stretch>
        </p:blipFill>
        <p:spPr>
          <a:xfrm>
            <a:off x="5549215" y="2002115"/>
            <a:ext cx="2623185" cy="4307205"/>
          </a:xfrm>
          <a:prstGeom prst="rect">
            <a:avLst/>
          </a:prstGeom>
        </p:spPr>
      </p:pic>
    </p:spTree>
    <p:extLst>
      <p:ext uri="{BB962C8B-B14F-4D97-AF65-F5344CB8AC3E}">
        <p14:creationId xmlns:p14="http://schemas.microsoft.com/office/powerpoint/2010/main" val="1354802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7478970"/>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Innovative </a:t>
            </a:r>
            <a:r>
              <a:rPr lang="en-US" sz="2000" b="1" dirty="0"/>
              <a:t>approaches in teaching </a:t>
            </a:r>
            <a:endParaRPr lang="en-US" sz="2000" b="1" dirty="0" smtClean="0"/>
          </a:p>
          <a:p>
            <a:r>
              <a:rPr lang="en-US" sz="2000" b="1" dirty="0"/>
              <a:t> </a:t>
            </a:r>
            <a:r>
              <a:rPr lang="en-US" sz="2000" b="1" dirty="0" smtClean="0"/>
              <a:t>                    and </a:t>
            </a:r>
            <a:r>
              <a:rPr lang="en-US" sz="2000" b="1" dirty="0"/>
              <a:t>learning mathematics</a:t>
            </a:r>
          </a:p>
          <a:p>
            <a:r>
              <a:rPr lang="en-US" sz="2000" b="1" dirty="0" smtClean="0"/>
              <a:t>   </a:t>
            </a:r>
          </a:p>
          <a:p>
            <a:r>
              <a:rPr lang="en-US" sz="2000" b="1" dirty="0" smtClean="0"/>
              <a:t>      </a:t>
            </a:r>
            <a:r>
              <a:rPr lang="en-US" sz="2000" b="1" dirty="0" smtClean="0">
                <a:solidFill>
                  <a:srgbClr val="FF0000"/>
                </a:solidFill>
              </a:rPr>
              <a:t>Problem </a:t>
            </a:r>
            <a:r>
              <a:rPr lang="en-US" sz="2000" b="1" dirty="0">
                <a:solidFill>
                  <a:srgbClr val="FF0000"/>
                </a:solidFill>
              </a:rPr>
              <a:t>of </a:t>
            </a:r>
            <a:r>
              <a:rPr lang="en-US" sz="2000" b="1" dirty="0" smtClean="0">
                <a:solidFill>
                  <a:srgbClr val="FF0000"/>
                </a:solidFill>
              </a:rPr>
              <a:t>Visualization</a:t>
            </a:r>
          </a:p>
          <a:p>
            <a:endParaRPr lang="en-US" sz="2000" b="1" dirty="0"/>
          </a:p>
          <a:p>
            <a:r>
              <a:rPr lang="en-US" sz="2000" b="1" dirty="0" smtClean="0"/>
              <a:t>                Intersection </a:t>
            </a:r>
            <a:r>
              <a:rPr lang="en-US" sz="2000" b="1" dirty="0"/>
              <a:t>of two cylinders </a:t>
            </a:r>
            <a:endParaRPr lang="en-US" sz="2000" b="1" dirty="0" smtClean="0"/>
          </a:p>
          <a:p>
            <a:r>
              <a:rPr lang="en-US" sz="2000" b="1" dirty="0"/>
              <a:t> </a:t>
            </a:r>
            <a:r>
              <a:rPr lang="en-US" sz="2000" b="1" dirty="0" smtClean="0"/>
              <a:t>                              under </a:t>
            </a:r>
            <a:r>
              <a:rPr lang="en-US" sz="2000" b="1" dirty="0"/>
              <a:t>a direct angle</a:t>
            </a:r>
            <a:endParaRPr lang="de-DE" sz="20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3" name="Grafik 2"/>
          <p:cNvPicPr>
            <a:picLocks noChangeAspect="1"/>
          </p:cNvPicPr>
          <p:nvPr/>
        </p:nvPicPr>
        <p:blipFill>
          <a:blip r:embed="rId2"/>
          <a:stretch>
            <a:fillRect/>
          </a:stretch>
        </p:blipFill>
        <p:spPr>
          <a:xfrm>
            <a:off x="5765239" y="2060848"/>
            <a:ext cx="2623185" cy="4307205"/>
          </a:xfrm>
          <a:prstGeom prst="rect">
            <a:avLst/>
          </a:prstGeom>
        </p:spPr>
      </p:pic>
    </p:spTree>
    <p:extLst>
      <p:ext uri="{BB962C8B-B14F-4D97-AF65-F5344CB8AC3E}">
        <p14:creationId xmlns:p14="http://schemas.microsoft.com/office/powerpoint/2010/main" val="14605283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7478970"/>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Innovative </a:t>
            </a:r>
            <a:r>
              <a:rPr lang="en-US" sz="2000" b="1" dirty="0"/>
              <a:t>approaches in teaching </a:t>
            </a:r>
            <a:endParaRPr lang="en-US" sz="2000" b="1" dirty="0" smtClean="0"/>
          </a:p>
          <a:p>
            <a:r>
              <a:rPr lang="en-US" sz="2000" b="1" dirty="0"/>
              <a:t> </a:t>
            </a:r>
            <a:r>
              <a:rPr lang="en-US" sz="2000" b="1" dirty="0" smtClean="0"/>
              <a:t>                    and </a:t>
            </a:r>
            <a:r>
              <a:rPr lang="en-US" sz="2000" b="1" dirty="0"/>
              <a:t>learning mathematics</a:t>
            </a:r>
          </a:p>
          <a:p>
            <a:r>
              <a:rPr lang="en-US" sz="2000" b="1" dirty="0" smtClean="0"/>
              <a:t>   </a:t>
            </a:r>
          </a:p>
          <a:p>
            <a:r>
              <a:rPr lang="en-US" sz="2000" b="1" dirty="0" smtClean="0"/>
              <a:t>      </a:t>
            </a:r>
            <a:r>
              <a:rPr lang="en-US" sz="2000" b="1" dirty="0" smtClean="0">
                <a:solidFill>
                  <a:srgbClr val="FF0000"/>
                </a:solidFill>
              </a:rPr>
              <a:t>Problem </a:t>
            </a:r>
            <a:r>
              <a:rPr lang="en-US" sz="2000" b="1" dirty="0">
                <a:solidFill>
                  <a:srgbClr val="FF0000"/>
                </a:solidFill>
              </a:rPr>
              <a:t>of </a:t>
            </a:r>
            <a:r>
              <a:rPr lang="en-US" sz="2000" b="1" dirty="0" smtClean="0">
                <a:solidFill>
                  <a:srgbClr val="FF0000"/>
                </a:solidFill>
              </a:rPr>
              <a:t>Visualization</a:t>
            </a:r>
          </a:p>
          <a:p>
            <a:endParaRPr lang="en-US" sz="2000" b="1" dirty="0"/>
          </a:p>
          <a:p>
            <a:r>
              <a:rPr lang="en-US" sz="2000" b="1" dirty="0" smtClean="0"/>
              <a:t>                Intersection </a:t>
            </a:r>
            <a:r>
              <a:rPr lang="en-US" sz="2000" b="1" dirty="0"/>
              <a:t>of two cylinders </a:t>
            </a:r>
            <a:endParaRPr lang="en-US" sz="2000" b="1" dirty="0" smtClean="0"/>
          </a:p>
          <a:p>
            <a:r>
              <a:rPr lang="en-US" sz="2000" b="1" dirty="0"/>
              <a:t> </a:t>
            </a:r>
            <a:r>
              <a:rPr lang="en-US" sz="2000" b="1" dirty="0" smtClean="0"/>
              <a:t>                              under </a:t>
            </a:r>
            <a:r>
              <a:rPr lang="en-US" sz="2000" b="1" dirty="0"/>
              <a:t>a direct angle</a:t>
            </a:r>
            <a:endParaRPr lang="de-DE" sz="20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4" name="Grafik 3"/>
          <p:cNvPicPr>
            <a:picLocks noChangeAspect="1"/>
          </p:cNvPicPr>
          <p:nvPr/>
        </p:nvPicPr>
        <p:blipFill>
          <a:blip r:embed="rId2"/>
          <a:stretch>
            <a:fillRect/>
          </a:stretch>
        </p:blipFill>
        <p:spPr>
          <a:xfrm>
            <a:off x="5868144" y="2060848"/>
            <a:ext cx="2623185" cy="4307205"/>
          </a:xfrm>
          <a:prstGeom prst="rect">
            <a:avLst/>
          </a:prstGeom>
        </p:spPr>
      </p:pic>
    </p:spTree>
    <p:extLst>
      <p:ext uri="{BB962C8B-B14F-4D97-AF65-F5344CB8AC3E}">
        <p14:creationId xmlns:p14="http://schemas.microsoft.com/office/powerpoint/2010/main" val="16072131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489364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a:t>
            </a:r>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2" name="Grafik 1"/>
          <p:cNvPicPr>
            <a:picLocks noChangeAspect="1"/>
          </p:cNvPicPr>
          <p:nvPr/>
        </p:nvPicPr>
        <p:blipFill>
          <a:blip r:embed="rId2"/>
          <a:stretch>
            <a:fillRect/>
          </a:stretch>
        </p:blipFill>
        <p:spPr>
          <a:xfrm>
            <a:off x="436647" y="2204864"/>
            <a:ext cx="2623185" cy="4307205"/>
          </a:xfrm>
          <a:prstGeom prst="rect">
            <a:avLst/>
          </a:prstGeom>
        </p:spPr>
      </p:pic>
      <p:pic>
        <p:nvPicPr>
          <p:cNvPr id="3" name="Grafik 2"/>
          <p:cNvPicPr>
            <a:picLocks noChangeAspect="1"/>
          </p:cNvPicPr>
          <p:nvPr/>
        </p:nvPicPr>
        <p:blipFill>
          <a:blip r:embed="rId3"/>
          <a:stretch>
            <a:fillRect/>
          </a:stretch>
        </p:blipFill>
        <p:spPr>
          <a:xfrm>
            <a:off x="3244959" y="2204864"/>
            <a:ext cx="2623185" cy="4307205"/>
          </a:xfrm>
          <a:prstGeom prst="rect">
            <a:avLst/>
          </a:prstGeom>
        </p:spPr>
      </p:pic>
      <p:pic>
        <p:nvPicPr>
          <p:cNvPr id="5" name="Grafik 4"/>
          <p:cNvPicPr>
            <a:picLocks noChangeAspect="1"/>
          </p:cNvPicPr>
          <p:nvPr/>
        </p:nvPicPr>
        <p:blipFill>
          <a:blip r:embed="rId4"/>
          <a:stretch>
            <a:fillRect/>
          </a:stretch>
        </p:blipFill>
        <p:spPr>
          <a:xfrm>
            <a:off x="6053271" y="2204864"/>
            <a:ext cx="2623185" cy="4307205"/>
          </a:xfrm>
          <a:prstGeom prst="rect">
            <a:avLst/>
          </a:prstGeom>
        </p:spPr>
      </p:pic>
    </p:spTree>
    <p:extLst>
      <p:ext uri="{BB962C8B-B14F-4D97-AF65-F5344CB8AC3E}">
        <p14:creationId xmlns:p14="http://schemas.microsoft.com/office/powerpoint/2010/main" val="14046363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489364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a:t>
            </a:r>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4" name="Grafik 3"/>
          <p:cNvPicPr>
            <a:picLocks noChangeAspect="1"/>
          </p:cNvPicPr>
          <p:nvPr/>
        </p:nvPicPr>
        <p:blipFill>
          <a:blip r:embed="rId2"/>
          <a:stretch>
            <a:fillRect/>
          </a:stretch>
        </p:blipFill>
        <p:spPr>
          <a:xfrm>
            <a:off x="539552" y="2218139"/>
            <a:ext cx="2623185" cy="4307205"/>
          </a:xfrm>
          <a:prstGeom prst="rect">
            <a:avLst/>
          </a:prstGeom>
        </p:spPr>
      </p:pic>
      <p:pic>
        <p:nvPicPr>
          <p:cNvPr id="6" name="Grafik 5"/>
          <p:cNvPicPr>
            <a:picLocks noChangeAspect="1"/>
          </p:cNvPicPr>
          <p:nvPr/>
        </p:nvPicPr>
        <p:blipFill>
          <a:blip r:embed="rId3"/>
          <a:stretch>
            <a:fillRect/>
          </a:stretch>
        </p:blipFill>
        <p:spPr>
          <a:xfrm>
            <a:off x="6053271" y="2218139"/>
            <a:ext cx="2623185" cy="4307205"/>
          </a:xfrm>
          <a:prstGeom prst="rect">
            <a:avLst/>
          </a:prstGeom>
        </p:spPr>
      </p:pic>
      <p:pic>
        <p:nvPicPr>
          <p:cNvPr id="7" name="Grafik 6"/>
          <p:cNvPicPr>
            <a:picLocks noChangeAspect="1"/>
          </p:cNvPicPr>
          <p:nvPr/>
        </p:nvPicPr>
        <p:blipFill>
          <a:blip r:embed="rId4"/>
          <a:stretch>
            <a:fillRect/>
          </a:stretch>
        </p:blipFill>
        <p:spPr>
          <a:xfrm>
            <a:off x="3316967" y="2218139"/>
            <a:ext cx="2623185" cy="4307205"/>
          </a:xfrm>
          <a:prstGeom prst="rect">
            <a:avLst/>
          </a:prstGeom>
        </p:spPr>
      </p:pic>
    </p:spTree>
    <p:extLst>
      <p:ext uri="{BB962C8B-B14F-4D97-AF65-F5344CB8AC3E}">
        <p14:creationId xmlns:p14="http://schemas.microsoft.com/office/powerpoint/2010/main" val="8585723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489364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a:t>
            </a:r>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2" name="Grafik 1"/>
          <p:cNvPicPr>
            <a:picLocks noChangeAspect="1"/>
          </p:cNvPicPr>
          <p:nvPr/>
        </p:nvPicPr>
        <p:blipFill>
          <a:blip r:embed="rId2"/>
          <a:stretch>
            <a:fillRect/>
          </a:stretch>
        </p:blipFill>
        <p:spPr>
          <a:xfrm>
            <a:off x="539552" y="2204864"/>
            <a:ext cx="2623185" cy="4307205"/>
          </a:xfrm>
          <a:prstGeom prst="rect">
            <a:avLst/>
          </a:prstGeom>
        </p:spPr>
      </p:pic>
      <p:pic>
        <p:nvPicPr>
          <p:cNvPr id="3" name="Grafik 2"/>
          <p:cNvPicPr>
            <a:picLocks noChangeAspect="1"/>
          </p:cNvPicPr>
          <p:nvPr/>
        </p:nvPicPr>
        <p:blipFill>
          <a:blip r:embed="rId3"/>
          <a:stretch>
            <a:fillRect/>
          </a:stretch>
        </p:blipFill>
        <p:spPr>
          <a:xfrm>
            <a:off x="6197287" y="2204864"/>
            <a:ext cx="2623185" cy="4307205"/>
          </a:xfrm>
          <a:prstGeom prst="rect">
            <a:avLst/>
          </a:prstGeom>
        </p:spPr>
      </p:pic>
      <p:pic>
        <p:nvPicPr>
          <p:cNvPr id="5" name="Grafik 4"/>
          <p:cNvPicPr>
            <a:picLocks noChangeAspect="1"/>
          </p:cNvPicPr>
          <p:nvPr/>
        </p:nvPicPr>
        <p:blipFill>
          <a:blip r:embed="rId4"/>
          <a:stretch>
            <a:fillRect/>
          </a:stretch>
        </p:blipFill>
        <p:spPr>
          <a:xfrm>
            <a:off x="3347864" y="2204864"/>
            <a:ext cx="2623185" cy="4307205"/>
          </a:xfrm>
          <a:prstGeom prst="rect">
            <a:avLst/>
          </a:prstGeom>
        </p:spPr>
      </p:pic>
    </p:spTree>
    <p:extLst>
      <p:ext uri="{BB962C8B-B14F-4D97-AF65-F5344CB8AC3E}">
        <p14:creationId xmlns:p14="http://schemas.microsoft.com/office/powerpoint/2010/main" val="22654616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489364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a:t>
            </a:r>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4" name="Grafik 3"/>
          <p:cNvPicPr>
            <a:picLocks noChangeAspect="1"/>
          </p:cNvPicPr>
          <p:nvPr/>
        </p:nvPicPr>
        <p:blipFill>
          <a:blip r:embed="rId2"/>
          <a:stretch>
            <a:fillRect/>
          </a:stretch>
        </p:blipFill>
        <p:spPr>
          <a:xfrm>
            <a:off x="539552" y="2218139"/>
            <a:ext cx="2623185" cy="4307205"/>
          </a:xfrm>
          <a:prstGeom prst="rect">
            <a:avLst/>
          </a:prstGeom>
        </p:spPr>
      </p:pic>
      <p:pic>
        <p:nvPicPr>
          <p:cNvPr id="7" name="Grafik 6"/>
          <p:cNvPicPr>
            <a:picLocks noChangeAspect="1"/>
          </p:cNvPicPr>
          <p:nvPr/>
        </p:nvPicPr>
        <p:blipFill>
          <a:blip r:embed="rId3"/>
          <a:stretch>
            <a:fillRect/>
          </a:stretch>
        </p:blipFill>
        <p:spPr>
          <a:xfrm>
            <a:off x="3316967" y="2218139"/>
            <a:ext cx="2623185" cy="4307205"/>
          </a:xfrm>
          <a:prstGeom prst="rect">
            <a:avLst/>
          </a:prstGeom>
        </p:spPr>
      </p:pic>
      <p:pic>
        <p:nvPicPr>
          <p:cNvPr id="10" name="Grafik 9"/>
          <p:cNvPicPr>
            <a:picLocks noChangeAspect="1"/>
          </p:cNvPicPr>
          <p:nvPr/>
        </p:nvPicPr>
        <p:blipFill>
          <a:blip r:embed="rId4"/>
          <a:stretch>
            <a:fillRect/>
          </a:stretch>
        </p:blipFill>
        <p:spPr>
          <a:xfrm>
            <a:off x="6125279" y="2218139"/>
            <a:ext cx="2623185" cy="4307205"/>
          </a:xfrm>
          <a:prstGeom prst="rect">
            <a:avLst/>
          </a:prstGeom>
        </p:spPr>
      </p:pic>
    </p:spTree>
    <p:extLst>
      <p:ext uri="{BB962C8B-B14F-4D97-AF65-F5344CB8AC3E}">
        <p14:creationId xmlns:p14="http://schemas.microsoft.com/office/powerpoint/2010/main" val="2689058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4893647"/>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a:t>
            </a:r>
            <a:r>
              <a:rPr lang="en-US" sz="2600" b="1" dirty="0"/>
              <a:t>Dresden 20.07.2016</a:t>
            </a:r>
          </a:p>
          <a:p>
            <a:endParaRPr lang="en-US" sz="800" b="1" dirty="0"/>
          </a:p>
          <a:p>
            <a:r>
              <a:rPr lang="en-US" sz="2600" b="1" dirty="0" smtClean="0"/>
              <a:t>   </a:t>
            </a:r>
            <a:r>
              <a:rPr lang="en-US" sz="2400" b="1" dirty="0" smtClean="0"/>
              <a:t>Science </a:t>
            </a:r>
            <a:r>
              <a:rPr lang="en-US" sz="2400" b="1" dirty="0"/>
              <a:t>Learning with Information Technologies</a:t>
            </a:r>
          </a:p>
          <a:p>
            <a:r>
              <a:rPr lang="en-US" sz="2400" b="1" dirty="0" smtClean="0"/>
              <a:t>   as </a:t>
            </a:r>
            <a:r>
              <a:rPr lang="en-US" sz="2400" b="1" dirty="0"/>
              <a:t>a Tool for "Scientific Thinking"</a:t>
            </a:r>
          </a:p>
          <a:p>
            <a:r>
              <a:rPr lang="en-US" sz="800" b="1" dirty="0" smtClean="0"/>
              <a:t>   </a:t>
            </a:r>
          </a:p>
          <a:p>
            <a:endParaRPr lang="en-US" sz="800" b="1" dirty="0"/>
          </a:p>
          <a:p>
            <a:endParaRPr lang="en-US" sz="800" b="1" dirty="0" smtClean="0"/>
          </a:p>
          <a:p>
            <a:r>
              <a:rPr lang="en-US" sz="2000" b="1" dirty="0" smtClean="0"/>
              <a:t>      </a:t>
            </a:r>
            <a:endParaRPr lang="de-DE" sz="2400" b="1" dirty="0"/>
          </a:p>
          <a:p>
            <a:endParaRPr lang="de-DE" sz="2400" b="1" dirty="0" smtClean="0"/>
          </a:p>
          <a:p>
            <a:endParaRPr lang="de-DE" sz="2400" b="1" dirty="0"/>
          </a:p>
          <a:p>
            <a:endParaRPr lang="de-DE" sz="2400" b="1" dirty="0" smtClean="0"/>
          </a:p>
          <a:p>
            <a:endParaRPr lang="de-DE" sz="2400" b="1" dirty="0"/>
          </a:p>
          <a:p>
            <a:endParaRPr lang="de-DE" sz="2400" b="1" dirty="0" smtClean="0"/>
          </a:p>
          <a:p>
            <a:endParaRPr lang="de-DE" sz="2400" b="1" dirty="0" smtClean="0"/>
          </a:p>
          <a:p>
            <a:endParaRPr lang="de-DE" sz="1200" b="1" dirty="0" smtClean="0"/>
          </a:p>
          <a:p>
            <a:r>
              <a:rPr lang="de-DE" sz="800" b="1" dirty="0" smtClean="0"/>
              <a:t> </a:t>
            </a:r>
          </a:p>
          <a:p>
            <a:r>
              <a:rPr lang="de-DE" sz="2000" b="1" dirty="0" smtClean="0"/>
              <a:t>                                                                                            </a:t>
            </a:r>
            <a:r>
              <a:rPr lang="de-DE" sz="2000" b="1" dirty="0" err="1" smtClean="0"/>
              <a:t>ответ</a:t>
            </a:r>
            <a:r>
              <a:rPr lang="de-DE" sz="2000" b="1" dirty="0" smtClean="0"/>
              <a:t>:</a:t>
            </a:r>
          </a:p>
        </p:txBody>
      </p:sp>
      <p:pic>
        <p:nvPicPr>
          <p:cNvPr id="5" name="Grafik 4"/>
          <p:cNvPicPr>
            <a:picLocks noChangeAspect="1"/>
          </p:cNvPicPr>
          <p:nvPr/>
        </p:nvPicPr>
        <p:blipFill>
          <a:blip r:embed="rId2"/>
          <a:stretch>
            <a:fillRect/>
          </a:stretch>
        </p:blipFill>
        <p:spPr>
          <a:xfrm>
            <a:off x="404816" y="2276872"/>
            <a:ext cx="5834063" cy="4240530"/>
          </a:xfrm>
          <a:prstGeom prst="rect">
            <a:avLst/>
          </a:prstGeom>
        </p:spPr>
      </p:pic>
      <p:pic>
        <p:nvPicPr>
          <p:cNvPr id="11" name="Grafik 10"/>
          <p:cNvPicPr>
            <a:picLocks noChangeAspect="1"/>
          </p:cNvPicPr>
          <p:nvPr/>
        </p:nvPicPr>
        <p:blipFill>
          <a:blip r:embed="rId3"/>
          <a:stretch>
            <a:fillRect/>
          </a:stretch>
        </p:blipFill>
        <p:spPr>
          <a:xfrm>
            <a:off x="6372200" y="2204864"/>
            <a:ext cx="2623185" cy="4307205"/>
          </a:xfrm>
          <a:prstGeom prst="rect">
            <a:avLst/>
          </a:prstGeom>
        </p:spPr>
      </p:pic>
    </p:spTree>
    <p:extLst>
      <p:ext uri="{BB962C8B-B14F-4D97-AF65-F5344CB8AC3E}">
        <p14:creationId xmlns:p14="http://schemas.microsoft.com/office/powerpoint/2010/main" val="32791629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4447371"/>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Innovative approaches in teaching </a:t>
            </a:r>
          </a:p>
          <a:p>
            <a:r>
              <a:rPr lang="en-US" sz="2400" b="1" dirty="0"/>
              <a:t>                     and learning mathematics</a:t>
            </a:r>
          </a:p>
          <a:p>
            <a:r>
              <a:rPr lang="en-US" sz="2400" b="1" dirty="0"/>
              <a:t>   </a:t>
            </a:r>
          </a:p>
          <a:p>
            <a:r>
              <a:rPr lang="en-US" sz="2400" b="1" dirty="0"/>
              <a:t>      </a:t>
            </a:r>
            <a:r>
              <a:rPr lang="en-US" sz="2400" b="1" dirty="0">
                <a:solidFill>
                  <a:srgbClr val="FF0000"/>
                </a:solidFill>
              </a:rPr>
              <a:t>Problem of Visualization</a:t>
            </a:r>
          </a:p>
          <a:p>
            <a:endParaRPr lang="en-US" sz="2400" b="1" dirty="0"/>
          </a:p>
          <a:p>
            <a:r>
              <a:rPr lang="en-US" sz="2400" b="1" dirty="0"/>
              <a:t>      </a:t>
            </a:r>
            <a:r>
              <a:rPr lang="en-US" sz="2400" b="1" dirty="0" smtClean="0"/>
              <a:t>Intersection </a:t>
            </a:r>
            <a:r>
              <a:rPr lang="en-US" sz="2400" b="1" dirty="0"/>
              <a:t>of a cylinder and a cone</a:t>
            </a:r>
          </a:p>
          <a:p>
            <a:r>
              <a:rPr lang="en-US" sz="2400" b="1" dirty="0"/>
              <a:t>                               </a:t>
            </a:r>
            <a:endParaRPr lang="de-DE" sz="2400" b="1" dirty="0"/>
          </a:p>
        </p:txBody>
      </p:sp>
      <p:pic>
        <p:nvPicPr>
          <p:cNvPr id="2" name="Grafik 1"/>
          <p:cNvPicPr>
            <a:picLocks noChangeAspect="1"/>
          </p:cNvPicPr>
          <p:nvPr/>
        </p:nvPicPr>
        <p:blipFill>
          <a:blip r:embed="rId2"/>
          <a:stretch>
            <a:fillRect/>
          </a:stretch>
        </p:blipFill>
        <p:spPr>
          <a:xfrm>
            <a:off x="5970974" y="1916832"/>
            <a:ext cx="2777490" cy="4560570"/>
          </a:xfrm>
          <a:prstGeom prst="rect">
            <a:avLst/>
          </a:prstGeom>
        </p:spPr>
      </p:pic>
    </p:spTree>
    <p:extLst>
      <p:ext uri="{BB962C8B-B14F-4D97-AF65-F5344CB8AC3E}">
        <p14:creationId xmlns:p14="http://schemas.microsoft.com/office/powerpoint/2010/main" val="1426145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2"/>
          <p:cNvSpPr>
            <a:spLocks noGrp="1"/>
          </p:cNvSpPr>
          <p:nvPr>
            <p:ph type="title" idx="4294967295"/>
          </p:nvPr>
        </p:nvSpPr>
        <p:spPr bwMode="auto">
          <a:xfrm>
            <a:off x="323528" y="179388"/>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1267" name="Text Box 3"/>
          <p:cNvSpPr txBox="1">
            <a:spLocks noChangeArrowheads="1"/>
          </p:cNvSpPr>
          <p:nvPr/>
        </p:nvSpPr>
        <p:spPr bwMode="auto">
          <a:xfrm>
            <a:off x="250825" y="1196975"/>
            <a:ext cx="8713788" cy="4538663"/>
          </a:xfrm>
          <a:prstGeom prst="rect">
            <a:avLst/>
          </a:prstGeom>
          <a:noFill/>
          <a:ln w="9525">
            <a:noFill/>
            <a:miter lim="800000"/>
            <a:headEnd/>
            <a:tailEnd/>
          </a:ln>
        </p:spPr>
        <p:txBody>
          <a:bodyPr>
            <a:prstTxWarp prst="textNoShape">
              <a:avLst/>
            </a:prstTxWarp>
            <a:spAutoFit/>
          </a:bodyPr>
          <a:lstStyle/>
          <a:p>
            <a:r>
              <a:rPr lang="de-DE" b="1"/>
              <a:t>11/12th class:</a:t>
            </a:r>
          </a:p>
          <a:p>
            <a:endParaRPr lang="de-DE" sz="800" b="1"/>
          </a:p>
          <a:p>
            <a:r>
              <a:rPr lang="de-DE" sz="2400" b="1"/>
              <a:t>Differential calculus</a:t>
            </a:r>
            <a:r>
              <a:rPr lang="de-DE"/>
              <a:t> </a:t>
            </a:r>
          </a:p>
          <a:p>
            <a:endParaRPr lang="de-DE" sz="1400"/>
          </a:p>
          <a:p>
            <a:r>
              <a:rPr lang="de-DE" sz="2400"/>
              <a:t>The use of CAS in particular, should promote discovery learning, and support for substantive tasks, the reflection on the facts and the interpretation of the result.</a:t>
            </a:r>
            <a:r>
              <a:rPr lang="de-DE"/>
              <a:t> </a:t>
            </a:r>
          </a:p>
          <a:p>
            <a:endParaRPr lang="de-DE" sz="2400"/>
          </a:p>
          <a:p>
            <a:r>
              <a:rPr lang="de-DE" sz="2400" b="1"/>
              <a:t>Integral Calculus</a:t>
            </a:r>
            <a:r>
              <a:rPr lang="de-DE" b="1"/>
              <a:t> </a:t>
            </a:r>
          </a:p>
          <a:p>
            <a:endParaRPr lang="de-DE" sz="1400" b="1"/>
          </a:p>
          <a:p>
            <a:r>
              <a:rPr lang="de-DE" sz="2400"/>
              <a:t>The use of CAS in particular, should promote discovery learning, and support for substantive tasks, the reflection on the facts and the interpretation of the result.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2169825"/>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a:t>
            </a:r>
            <a:r>
              <a:rPr lang="en-US" sz="2400" b="1" dirty="0" smtClean="0"/>
              <a:t>                               </a:t>
            </a:r>
            <a:endParaRPr lang="de-DE" sz="2400" b="1" dirty="0"/>
          </a:p>
        </p:txBody>
      </p:sp>
      <p:pic>
        <p:nvPicPr>
          <p:cNvPr id="3" name="Grafik 2"/>
          <p:cNvPicPr>
            <a:picLocks noChangeAspect="1"/>
          </p:cNvPicPr>
          <p:nvPr/>
        </p:nvPicPr>
        <p:blipFill>
          <a:blip r:embed="rId2"/>
          <a:stretch>
            <a:fillRect/>
          </a:stretch>
        </p:blipFill>
        <p:spPr>
          <a:xfrm>
            <a:off x="364639" y="2218139"/>
            <a:ext cx="2623185" cy="4307205"/>
          </a:xfrm>
          <a:prstGeom prst="rect">
            <a:avLst/>
          </a:prstGeom>
        </p:spPr>
      </p:pic>
      <p:pic>
        <p:nvPicPr>
          <p:cNvPr id="4" name="Grafik 3"/>
          <p:cNvPicPr>
            <a:picLocks noChangeAspect="1"/>
          </p:cNvPicPr>
          <p:nvPr/>
        </p:nvPicPr>
        <p:blipFill>
          <a:blip r:embed="rId3"/>
          <a:stretch>
            <a:fillRect/>
          </a:stretch>
        </p:blipFill>
        <p:spPr>
          <a:xfrm>
            <a:off x="3172951" y="2218139"/>
            <a:ext cx="2623185" cy="4307205"/>
          </a:xfrm>
          <a:prstGeom prst="rect">
            <a:avLst/>
          </a:prstGeom>
        </p:spPr>
      </p:pic>
      <p:pic>
        <p:nvPicPr>
          <p:cNvPr id="5" name="Grafik 4"/>
          <p:cNvPicPr>
            <a:picLocks noChangeAspect="1"/>
          </p:cNvPicPr>
          <p:nvPr/>
        </p:nvPicPr>
        <p:blipFill>
          <a:blip r:embed="rId4"/>
          <a:stretch>
            <a:fillRect/>
          </a:stretch>
        </p:blipFill>
        <p:spPr>
          <a:xfrm>
            <a:off x="5981263" y="2218139"/>
            <a:ext cx="2623185" cy="4307205"/>
          </a:xfrm>
          <a:prstGeom prst="rect">
            <a:avLst/>
          </a:prstGeom>
        </p:spPr>
      </p:pic>
    </p:spTree>
    <p:extLst>
      <p:ext uri="{BB962C8B-B14F-4D97-AF65-F5344CB8AC3E}">
        <p14:creationId xmlns:p14="http://schemas.microsoft.com/office/powerpoint/2010/main" val="22340358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2169825"/>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a:t>
            </a:r>
            <a:r>
              <a:rPr lang="en-US" sz="2400" b="1" dirty="0" smtClean="0"/>
              <a:t>                               </a:t>
            </a:r>
            <a:endParaRPr lang="de-DE" sz="2400" b="1" dirty="0"/>
          </a:p>
        </p:txBody>
      </p:sp>
      <p:pic>
        <p:nvPicPr>
          <p:cNvPr id="2" name="Grafik 1"/>
          <p:cNvPicPr>
            <a:picLocks noChangeAspect="1"/>
          </p:cNvPicPr>
          <p:nvPr/>
        </p:nvPicPr>
        <p:blipFill>
          <a:blip r:embed="rId2"/>
          <a:stretch>
            <a:fillRect/>
          </a:stretch>
        </p:blipFill>
        <p:spPr>
          <a:xfrm>
            <a:off x="467544" y="2218139"/>
            <a:ext cx="2623185" cy="4307205"/>
          </a:xfrm>
          <a:prstGeom prst="rect">
            <a:avLst/>
          </a:prstGeom>
        </p:spPr>
      </p:pic>
      <p:pic>
        <p:nvPicPr>
          <p:cNvPr id="6" name="Grafik 5"/>
          <p:cNvPicPr>
            <a:picLocks noChangeAspect="1"/>
          </p:cNvPicPr>
          <p:nvPr/>
        </p:nvPicPr>
        <p:blipFill>
          <a:blip r:embed="rId3"/>
          <a:stretch>
            <a:fillRect/>
          </a:stretch>
        </p:blipFill>
        <p:spPr>
          <a:xfrm>
            <a:off x="3203848" y="2276872"/>
            <a:ext cx="5850731" cy="4172903"/>
          </a:xfrm>
          <a:prstGeom prst="rect">
            <a:avLst/>
          </a:prstGeom>
        </p:spPr>
      </p:pic>
    </p:spTree>
    <p:extLst>
      <p:ext uri="{BB962C8B-B14F-4D97-AF65-F5344CB8AC3E}">
        <p14:creationId xmlns:p14="http://schemas.microsoft.com/office/powerpoint/2010/main" val="38243080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517064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Innovative approaches in teaching </a:t>
            </a:r>
          </a:p>
          <a:p>
            <a:r>
              <a:rPr lang="en-US" sz="2400" b="1" dirty="0"/>
              <a:t>                     and learning mathematics</a:t>
            </a:r>
          </a:p>
          <a:p>
            <a:r>
              <a:rPr lang="en-US" sz="2400" b="1" dirty="0"/>
              <a:t>   </a:t>
            </a:r>
          </a:p>
          <a:p>
            <a:r>
              <a:rPr lang="en-US" sz="2400" b="1" dirty="0"/>
              <a:t>      </a:t>
            </a:r>
            <a:r>
              <a:rPr lang="en-US" sz="2400" b="1" dirty="0">
                <a:solidFill>
                  <a:srgbClr val="FF0000"/>
                </a:solidFill>
              </a:rPr>
              <a:t>Problem of subject's </a:t>
            </a:r>
            <a:r>
              <a:rPr lang="en-US" sz="2400" b="1" dirty="0" smtClean="0">
                <a:solidFill>
                  <a:srgbClr val="FF0000"/>
                </a:solidFill>
              </a:rPr>
              <a:t>Essence</a:t>
            </a:r>
          </a:p>
          <a:p>
            <a:endParaRPr lang="en-US" sz="2400" b="1" dirty="0"/>
          </a:p>
          <a:p>
            <a:r>
              <a:rPr lang="en-US" sz="2400" b="1" dirty="0"/>
              <a:t>      To find the limit of a sequence </a:t>
            </a:r>
            <a:r>
              <a:rPr lang="en-US" sz="2400" b="1" dirty="0" err="1"/>
              <a:t>Mn</a:t>
            </a:r>
            <a:endParaRPr lang="en-US" sz="2400" b="1" dirty="0"/>
          </a:p>
          <a:p>
            <a:endParaRPr lang="en-US" sz="2400" b="1" dirty="0"/>
          </a:p>
          <a:p>
            <a:r>
              <a:rPr lang="en-US" sz="900" b="1" dirty="0"/>
              <a:t>   </a:t>
            </a:r>
          </a:p>
          <a:p>
            <a:endParaRPr lang="en-US" sz="900" b="1" dirty="0"/>
          </a:p>
          <a:p>
            <a:endParaRPr lang="en-US" sz="900" b="1" dirty="0"/>
          </a:p>
          <a:p>
            <a:r>
              <a:rPr lang="en-US" sz="2400" b="1" dirty="0"/>
              <a:t>      </a:t>
            </a:r>
            <a:r>
              <a:rPr lang="en-US" sz="2400" b="1" dirty="0" smtClean="0"/>
              <a:t>                               </a:t>
            </a:r>
            <a:endParaRPr lang="de-DE" sz="2400" b="1" dirty="0"/>
          </a:p>
        </p:txBody>
      </p:sp>
      <p:pic>
        <p:nvPicPr>
          <p:cNvPr id="3" name="Grafik 2"/>
          <p:cNvPicPr>
            <a:picLocks noChangeAspect="1"/>
          </p:cNvPicPr>
          <p:nvPr/>
        </p:nvPicPr>
        <p:blipFill>
          <a:blip r:embed="rId2"/>
          <a:stretch>
            <a:fillRect/>
          </a:stretch>
        </p:blipFill>
        <p:spPr>
          <a:xfrm>
            <a:off x="5981263" y="2074123"/>
            <a:ext cx="2623185" cy="4307205"/>
          </a:xfrm>
          <a:prstGeom prst="rect">
            <a:avLst/>
          </a:prstGeom>
        </p:spPr>
      </p:pic>
    </p:spTree>
    <p:extLst>
      <p:ext uri="{BB962C8B-B14F-4D97-AF65-F5344CB8AC3E}">
        <p14:creationId xmlns:p14="http://schemas.microsoft.com/office/powerpoint/2010/main" val="12181130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281615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a:t>
            </a:r>
            <a:r>
              <a:rPr lang="en-US" sz="900" b="1" dirty="0" smtClean="0"/>
              <a:t>   </a:t>
            </a:r>
            <a:endParaRPr lang="en-US" sz="900" b="1" dirty="0"/>
          </a:p>
          <a:p>
            <a:endParaRPr lang="en-US" sz="900" b="1" dirty="0"/>
          </a:p>
          <a:p>
            <a:endParaRPr lang="en-US" sz="900" b="1" dirty="0"/>
          </a:p>
          <a:p>
            <a:r>
              <a:rPr lang="en-US" sz="2400" b="1" dirty="0"/>
              <a:t>      </a:t>
            </a:r>
            <a:r>
              <a:rPr lang="en-US" sz="2400" b="1" dirty="0" smtClean="0"/>
              <a:t>                               </a:t>
            </a:r>
            <a:endParaRPr lang="de-DE" sz="2400" b="1" dirty="0"/>
          </a:p>
        </p:txBody>
      </p:sp>
      <p:pic>
        <p:nvPicPr>
          <p:cNvPr id="2" name="Grafik 1"/>
          <p:cNvPicPr>
            <a:picLocks noChangeAspect="1"/>
          </p:cNvPicPr>
          <p:nvPr/>
        </p:nvPicPr>
        <p:blipFill>
          <a:blip r:embed="rId2"/>
          <a:stretch>
            <a:fillRect/>
          </a:stretch>
        </p:blipFill>
        <p:spPr>
          <a:xfrm>
            <a:off x="508655" y="2218139"/>
            <a:ext cx="2623185" cy="4307205"/>
          </a:xfrm>
          <a:prstGeom prst="rect">
            <a:avLst/>
          </a:prstGeom>
        </p:spPr>
      </p:pic>
      <p:pic>
        <p:nvPicPr>
          <p:cNvPr id="4" name="Grafik 3"/>
          <p:cNvPicPr>
            <a:picLocks noChangeAspect="1"/>
          </p:cNvPicPr>
          <p:nvPr/>
        </p:nvPicPr>
        <p:blipFill>
          <a:blip r:embed="rId3"/>
          <a:stretch>
            <a:fillRect/>
          </a:stretch>
        </p:blipFill>
        <p:spPr>
          <a:xfrm>
            <a:off x="3275856" y="2218139"/>
            <a:ext cx="2623185" cy="4307205"/>
          </a:xfrm>
          <a:prstGeom prst="rect">
            <a:avLst/>
          </a:prstGeom>
        </p:spPr>
      </p:pic>
      <p:pic>
        <p:nvPicPr>
          <p:cNvPr id="5" name="Grafik 4"/>
          <p:cNvPicPr>
            <a:picLocks noChangeAspect="1"/>
          </p:cNvPicPr>
          <p:nvPr/>
        </p:nvPicPr>
        <p:blipFill>
          <a:blip r:embed="rId4"/>
          <a:stretch>
            <a:fillRect/>
          </a:stretch>
        </p:blipFill>
        <p:spPr>
          <a:xfrm>
            <a:off x="6053271" y="2204864"/>
            <a:ext cx="2623185" cy="4307205"/>
          </a:xfrm>
          <a:prstGeom prst="rect">
            <a:avLst/>
          </a:prstGeom>
        </p:spPr>
      </p:pic>
    </p:spTree>
    <p:extLst>
      <p:ext uri="{BB962C8B-B14F-4D97-AF65-F5344CB8AC3E}">
        <p14:creationId xmlns:p14="http://schemas.microsoft.com/office/powerpoint/2010/main" val="28848577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281615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a:t>
            </a:r>
            <a:r>
              <a:rPr lang="en-US" sz="900" b="1" dirty="0" smtClean="0"/>
              <a:t>   </a:t>
            </a:r>
            <a:endParaRPr lang="en-US" sz="900" b="1" dirty="0"/>
          </a:p>
          <a:p>
            <a:endParaRPr lang="en-US" sz="900" b="1" dirty="0"/>
          </a:p>
          <a:p>
            <a:endParaRPr lang="en-US" sz="900" b="1" dirty="0"/>
          </a:p>
          <a:p>
            <a:r>
              <a:rPr lang="en-US" sz="2400" b="1" dirty="0"/>
              <a:t>      </a:t>
            </a:r>
            <a:r>
              <a:rPr lang="en-US" sz="2400" b="1" dirty="0" smtClean="0"/>
              <a:t>                               </a:t>
            </a:r>
            <a:endParaRPr lang="de-DE" sz="2400" b="1" dirty="0"/>
          </a:p>
        </p:txBody>
      </p:sp>
      <p:pic>
        <p:nvPicPr>
          <p:cNvPr id="3" name="Grafik 2"/>
          <p:cNvPicPr>
            <a:picLocks noChangeAspect="1"/>
          </p:cNvPicPr>
          <p:nvPr/>
        </p:nvPicPr>
        <p:blipFill>
          <a:blip r:embed="rId2"/>
          <a:stretch>
            <a:fillRect/>
          </a:stretch>
        </p:blipFill>
        <p:spPr>
          <a:xfrm>
            <a:off x="539552" y="2204864"/>
            <a:ext cx="2623185" cy="4307205"/>
          </a:xfrm>
          <a:prstGeom prst="rect">
            <a:avLst/>
          </a:prstGeom>
        </p:spPr>
      </p:pic>
      <p:pic>
        <p:nvPicPr>
          <p:cNvPr id="6" name="Grafik 5"/>
          <p:cNvPicPr>
            <a:picLocks noChangeAspect="1"/>
          </p:cNvPicPr>
          <p:nvPr/>
        </p:nvPicPr>
        <p:blipFill>
          <a:blip r:embed="rId3"/>
          <a:stretch>
            <a:fillRect/>
          </a:stretch>
        </p:blipFill>
        <p:spPr>
          <a:xfrm>
            <a:off x="3347864" y="2204864"/>
            <a:ext cx="2623185" cy="4307205"/>
          </a:xfrm>
          <a:prstGeom prst="rect">
            <a:avLst/>
          </a:prstGeom>
        </p:spPr>
      </p:pic>
      <p:pic>
        <p:nvPicPr>
          <p:cNvPr id="7" name="Grafik 6"/>
          <p:cNvPicPr>
            <a:picLocks noChangeAspect="1"/>
          </p:cNvPicPr>
          <p:nvPr/>
        </p:nvPicPr>
        <p:blipFill>
          <a:blip r:embed="rId4"/>
          <a:stretch>
            <a:fillRect/>
          </a:stretch>
        </p:blipFill>
        <p:spPr>
          <a:xfrm>
            <a:off x="6125279" y="2204864"/>
            <a:ext cx="2623185" cy="4307205"/>
          </a:xfrm>
          <a:prstGeom prst="rect">
            <a:avLst/>
          </a:prstGeom>
        </p:spPr>
      </p:pic>
    </p:spTree>
    <p:extLst>
      <p:ext uri="{BB962C8B-B14F-4D97-AF65-F5344CB8AC3E}">
        <p14:creationId xmlns:p14="http://schemas.microsoft.com/office/powerpoint/2010/main" val="22770490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281615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a:t>
            </a:r>
            <a:r>
              <a:rPr lang="en-US" sz="900" b="1" dirty="0" smtClean="0"/>
              <a:t>   </a:t>
            </a:r>
            <a:endParaRPr lang="en-US" sz="900" b="1" dirty="0"/>
          </a:p>
          <a:p>
            <a:endParaRPr lang="en-US" sz="900" b="1" dirty="0"/>
          </a:p>
          <a:p>
            <a:endParaRPr lang="en-US" sz="900" b="1" dirty="0"/>
          </a:p>
          <a:p>
            <a:r>
              <a:rPr lang="en-US" sz="2400" b="1" dirty="0"/>
              <a:t>      </a:t>
            </a:r>
            <a:r>
              <a:rPr lang="en-US" sz="2400" b="1" dirty="0" smtClean="0"/>
              <a:t>                               </a:t>
            </a:r>
            <a:endParaRPr lang="de-DE" sz="2400" b="1" dirty="0"/>
          </a:p>
        </p:txBody>
      </p:sp>
      <p:pic>
        <p:nvPicPr>
          <p:cNvPr id="2" name="Grafik 1"/>
          <p:cNvPicPr>
            <a:picLocks noChangeAspect="1"/>
          </p:cNvPicPr>
          <p:nvPr/>
        </p:nvPicPr>
        <p:blipFill>
          <a:blip r:embed="rId2"/>
          <a:stretch>
            <a:fillRect/>
          </a:stretch>
        </p:blipFill>
        <p:spPr>
          <a:xfrm>
            <a:off x="3275856" y="2218139"/>
            <a:ext cx="2623185" cy="4307205"/>
          </a:xfrm>
          <a:prstGeom prst="rect">
            <a:avLst/>
          </a:prstGeom>
        </p:spPr>
      </p:pic>
      <p:pic>
        <p:nvPicPr>
          <p:cNvPr id="5" name="Grafik 4"/>
          <p:cNvPicPr>
            <a:picLocks noChangeAspect="1"/>
          </p:cNvPicPr>
          <p:nvPr/>
        </p:nvPicPr>
        <p:blipFill>
          <a:blip r:embed="rId3"/>
          <a:stretch>
            <a:fillRect/>
          </a:stretch>
        </p:blipFill>
        <p:spPr>
          <a:xfrm>
            <a:off x="6125279" y="2218139"/>
            <a:ext cx="2623185" cy="4307205"/>
          </a:xfrm>
          <a:prstGeom prst="rect">
            <a:avLst/>
          </a:prstGeom>
        </p:spPr>
      </p:pic>
      <p:pic>
        <p:nvPicPr>
          <p:cNvPr id="9" name="Grafik 8"/>
          <p:cNvPicPr>
            <a:picLocks noChangeAspect="1"/>
          </p:cNvPicPr>
          <p:nvPr/>
        </p:nvPicPr>
        <p:blipFill>
          <a:blip r:embed="rId4"/>
          <a:stretch>
            <a:fillRect/>
          </a:stretch>
        </p:blipFill>
        <p:spPr>
          <a:xfrm>
            <a:off x="436647" y="2218139"/>
            <a:ext cx="2623185" cy="4307205"/>
          </a:xfrm>
          <a:prstGeom prst="rect">
            <a:avLst/>
          </a:prstGeom>
        </p:spPr>
      </p:pic>
    </p:spTree>
    <p:extLst>
      <p:ext uri="{BB962C8B-B14F-4D97-AF65-F5344CB8AC3E}">
        <p14:creationId xmlns:p14="http://schemas.microsoft.com/office/powerpoint/2010/main" val="6100205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idx="4294967295"/>
          </p:nvPr>
        </p:nvSpPr>
        <p:spPr bwMode="auto">
          <a:xfrm>
            <a:off x="323528" y="188640"/>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4339" name="Text Box 3"/>
          <p:cNvSpPr txBox="1">
            <a:spLocks noChangeArrowheads="1"/>
          </p:cNvSpPr>
          <p:nvPr/>
        </p:nvSpPr>
        <p:spPr bwMode="auto">
          <a:xfrm>
            <a:off x="0" y="836712"/>
            <a:ext cx="9144000" cy="2816156"/>
          </a:xfrm>
          <a:prstGeom prst="rect">
            <a:avLst/>
          </a:prstGeom>
          <a:noFill/>
          <a:ln w="9525">
            <a:noFill/>
            <a:miter lim="800000"/>
            <a:headEnd/>
            <a:tailEnd/>
          </a:ln>
        </p:spPr>
        <p:txBody>
          <a:bodyPr wrap="square">
            <a:prstTxWarp prst="textNoShape">
              <a:avLst/>
            </a:prstTxWarp>
            <a:spAutoFit/>
          </a:bodyPr>
          <a:lstStyle/>
          <a:p>
            <a:r>
              <a:rPr lang="de-DE" sz="2600" b="1" dirty="0" smtClean="0"/>
              <a:t>   </a:t>
            </a:r>
            <a:r>
              <a:rPr lang="de-DE" sz="2600" b="1" dirty="0" err="1" smtClean="0"/>
              <a:t>eActivity</a:t>
            </a:r>
            <a:r>
              <a:rPr lang="de-DE" sz="2600" b="1" dirty="0" smtClean="0"/>
              <a:t>:   </a:t>
            </a:r>
            <a:r>
              <a:rPr lang="en-US" sz="2600" b="1" dirty="0" err="1" smtClean="0"/>
              <a:t>E.I.Smirnov</a:t>
            </a:r>
            <a:r>
              <a:rPr lang="en-US" sz="2600" b="1" dirty="0" smtClean="0"/>
              <a:t> – lecture in Dresden 20.07.2016</a:t>
            </a:r>
          </a:p>
          <a:p>
            <a:endParaRPr lang="en-US" sz="800" b="1" dirty="0" smtClean="0"/>
          </a:p>
          <a:p>
            <a:r>
              <a:rPr lang="en-US" sz="2600" b="1" dirty="0" smtClean="0"/>
              <a:t>   </a:t>
            </a:r>
            <a:r>
              <a:rPr lang="en-US" sz="2400" b="1" dirty="0" smtClean="0"/>
              <a:t>Science Learning with Information Technologies</a:t>
            </a:r>
          </a:p>
          <a:p>
            <a:r>
              <a:rPr lang="en-US" sz="2400" b="1" dirty="0" smtClean="0"/>
              <a:t>   as a Tool for "Scientific </a:t>
            </a:r>
            <a:r>
              <a:rPr lang="en-US" sz="2400" b="1" dirty="0"/>
              <a:t>Thinking"</a:t>
            </a:r>
          </a:p>
          <a:p>
            <a:r>
              <a:rPr lang="en-US" sz="900" b="1" dirty="0"/>
              <a:t>   </a:t>
            </a:r>
          </a:p>
          <a:p>
            <a:endParaRPr lang="en-US" sz="900" b="1" dirty="0"/>
          </a:p>
          <a:p>
            <a:endParaRPr lang="en-US" sz="900" b="1" dirty="0"/>
          </a:p>
          <a:p>
            <a:r>
              <a:rPr lang="en-US" sz="2400" b="1" dirty="0"/>
              <a:t>      </a:t>
            </a:r>
            <a:r>
              <a:rPr lang="en-US" sz="900" b="1" dirty="0" smtClean="0"/>
              <a:t>   </a:t>
            </a:r>
            <a:endParaRPr lang="en-US" sz="900" b="1" dirty="0"/>
          </a:p>
          <a:p>
            <a:endParaRPr lang="en-US" sz="900" b="1" dirty="0"/>
          </a:p>
          <a:p>
            <a:endParaRPr lang="en-US" sz="900" b="1" dirty="0"/>
          </a:p>
          <a:p>
            <a:r>
              <a:rPr lang="en-US" sz="2400" b="1" dirty="0"/>
              <a:t>      </a:t>
            </a:r>
            <a:r>
              <a:rPr lang="en-US" sz="2400" b="1" dirty="0" smtClean="0"/>
              <a:t>                               </a:t>
            </a:r>
            <a:endParaRPr lang="de-DE" sz="2400" b="1" dirty="0"/>
          </a:p>
        </p:txBody>
      </p:sp>
      <p:pic>
        <p:nvPicPr>
          <p:cNvPr id="4" name="Grafik 3"/>
          <p:cNvPicPr>
            <a:picLocks noChangeAspect="1"/>
          </p:cNvPicPr>
          <p:nvPr/>
        </p:nvPicPr>
        <p:blipFill>
          <a:blip r:embed="rId2"/>
          <a:stretch>
            <a:fillRect/>
          </a:stretch>
        </p:blipFill>
        <p:spPr>
          <a:xfrm>
            <a:off x="467544" y="2204864"/>
            <a:ext cx="2623185" cy="4307205"/>
          </a:xfrm>
          <a:prstGeom prst="rect">
            <a:avLst/>
          </a:prstGeom>
        </p:spPr>
      </p:pic>
      <p:pic>
        <p:nvPicPr>
          <p:cNvPr id="3" name="Grafik 2"/>
          <p:cNvPicPr>
            <a:picLocks noChangeAspect="1"/>
          </p:cNvPicPr>
          <p:nvPr/>
        </p:nvPicPr>
        <p:blipFill>
          <a:blip r:embed="rId3"/>
          <a:stretch>
            <a:fillRect/>
          </a:stretch>
        </p:blipFill>
        <p:spPr>
          <a:xfrm>
            <a:off x="3244959" y="2204864"/>
            <a:ext cx="2623185" cy="4307205"/>
          </a:xfrm>
          <a:prstGeom prst="rect">
            <a:avLst/>
          </a:prstGeom>
        </p:spPr>
      </p:pic>
      <p:pic>
        <p:nvPicPr>
          <p:cNvPr id="6" name="Grafik 5"/>
          <p:cNvPicPr>
            <a:picLocks noChangeAspect="1"/>
          </p:cNvPicPr>
          <p:nvPr/>
        </p:nvPicPr>
        <p:blipFill>
          <a:blip r:embed="rId4"/>
          <a:stretch>
            <a:fillRect/>
          </a:stretch>
        </p:blipFill>
        <p:spPr>
          <a:xfrm>
            <a:off x="6084168" y="2204864"/>
            <a:ext cx="2623185" cy="4307205"/>
          </a:xfrm>
          <a:prstGeom prst="rect">
            <a:avLst/>
          </a:prstGeom>
        </p:spPr>
      </p:pic>
    </p:spTree>
    <p:extLst>
      <p:ext uri="{BB962C8B-B14F-4D97-AF65-F5344CB8AC3E}">
        <p14:creationId xmlns:p14="http://schemas.microsoft.com/office/powerpoint/2010/main" val="1151638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grammplatzhalter 1"/>
          <p:cNvSpPr>
            <a:spLocks noGrp="1"/>
          </p:cNvSpPr>
          <p:nvPr>
            <p:ph type="chart" idx="1"/>
          </p:nvPr>
        </p:nvSpPr>
        <p:spPr bwMode="auto">
          <a:xfrm>
            <a:off x="431800" y="1052513"/>
            <a:ext cx="8243888" cy="5256212"/>
          </a:xfrm>
          <a:noFill/>
          <a:ln>
            <a:miter lim="800000"/>
            <a:headEnd/>
            <a:tailEnd/>
          </a:ln>
        </p:spPr>
      </p:sp>
      <p:sp>
        <p:nvSpPr>
          <p:cNvPr id="18435" name="Titel 2"/>
          <p:cNvSpPr>
            <a:spLocks noGrp="1"/>
          </p:cNvSpPr>
          <p:nvPr>
            <p:ph type="title"/>
          </p:nvPr>
        </p:nvSpPr>
        <p:spPr>
          <a:xfrm>
            <a:off x="322684" y="179388"/>
            <a:ext cx="5905500" cy="533400"/>
          </a:xfrm>
          <a:noFill/>
          <a:ln>
            <a:miter lim="800000"/>
            <a:headEnd/>
            <a:tailEnd/>
          </a:ln>
        </p:spPr>
        <p:txBody>
          <a:bodyPr/>
          <a:lstStyle/>
          <a:p>
            <a:r>
              <a:rPr lang="en-US" dirty="0"/>
              <a:t>Opportunities and methods of using </a:t>
            </a:r>
            <a:r>
              <a:rPr lang="en-US" dirty="0" err="1"/>
              <a:t>ClassPad</a:t>
            </a:r>
            <a:r>
              <a:rPr lang="en-US" dirty="0"/>
              <a:t> </a:t>
            </a:r>
            <a:endParaRPr lang="de-DE" dirty="0"/>
          </a:p>
        </p:txBody>
      </p:sp>
      <p:pic>
        <p:nvPicPr>
          <p:cNvPr id="18436" name="Picture 2" descr="04-0247"/>
          <p:cNvPicPr>
            <a:picLocks noChangeAspect="1" noChangeArrowheads="1"/>
          </p:cNvPicPr>
          <p:nvPr/>
        </p:nvPicPr>
        <p:blipFill>
          <a:blip r:embed="rId2"/>
          <a:srcRect/>
          <a:stretch>
            <a:fillRect/>
          </a:stretch>
        </p:blipFill>
        <p:spPr bwMode="auto">
          <a:xfrm>
            <a:off x="-36513" y="765175"/>
            <a:ext cx="9180513" cy="5832475"/>
          </a:xfrm>
          <a:prstGeom prst="rect">
            <a:avLst/>
          </a:prstGeom>
          <a:noFill/>
          <a:ln w="9525">
            <a:noFill/>
            <a:miter lim="800000"/>
            <a:headEnd/>
            <a:tailEnd/>
          </a:ln>
        </p:spPr>
      </p:pic>
      <p:sp>
        <p:nvSpPr>
          <p:cNvPr id="18437" name="Inhaltsplatzhalter 1"/>
          <p:cNvSpPr txBox="1">
            <a:spLocks/>
          </p:cNvSpPr>
          <p:nvPr/>
        </p:nvSpPr>
        <p:spPr bwMode="auto">
          <a:xfrm>
            <a:off x="-36513" y="1628775"/>
            <a:ext cx="9180513" cy="4679950"/>
          </a:xfrm>
          <a:prstGeom prst="rect">
            <a:avLst/>
          </a:prstGeom>
          <a:noFill/>
          <a:ln w="9525">
            <a:noFill/>
            <a:miter lim="800000"/>
            <a:headEnd/>
            <a:tailEnd/>
          </a:ln>
        </p:spPr>
        <p:txBody>
          <a:bodyPr>
            <a:prstTxWarp prst="textNoShape">
              <a:avLst/>
            </a:prstTxWarp>
          </a:bodyPr>
          <a:lstStyle/>
          <a:p>
            <a:pPr algn="ctr" eaLnBrk="0" hangingPunct="0">
              <a:spcBef>
                <a:spcPct val="20000"/>
              </a:spcBef>
            </a:pPr>
            <a:endParaRPr lang="de-DE" sz="4400" b="1">
              <a:solidFill>
                <a:schemeClr val="bg1"/>
              </a:solidFill>
            </a:endParaRPr>
          </a:p>
          <a:p>
            <a:pPr algn="ctr" eaLnBrk="0" hangingPunct="0">
              <a:spcBef>
                <a:spcPct val="20000"/>
              </a:spcBef>
            </a:pPr>
            <a:endParaRPr lang="de-DE" sz="4400" b="1">
              <a:solidFill>
                <a:schemeClr val="bg1"/>
              </a:solidFill>
            </a:endParaRPr>
          </a:p>
          <a:p>
            <a:pPr algn="ctr" eaLnBrk="0" hangingPunct="0">
              <a:spcBef>
                <a:spcPct val="20000"/>
              </a:spcBef>
            </a:pPr>
            <a:endParaRPr lang="de-DE" sz="4400" b="1">
              <a:solidFill>
                <a:schemeClr val="bg1"/>
              </a:solidFill>
            </a:endParaRPr>
          </a:p>
          <a:p>
            <a:pPr algn="ctr" eaLnBrk="0" hangingPunct="0">
              <a:spcBef>
                <a:spcPct val="20000"/>
              </a:spcBef>
            </a:pPr>
            <a:endParaRPr lang="de-DE" sz="4400" b="1">
              <a:solidFill>
                <a:schemeClr val="bg1"/>
              </a:solidFill>
            </a:endParaRPr>
          </a:p>
          <a:p>
            <a:pPr algn="ctr" eaLnBrk="0" hangingPunct="0">
              <a:spcBef>
                <a:spcPct val="20000"/>
              </a:spcBef>
            </a:pPr>
            <a:endParaRPr lang="de-DE" sz="4400" b="1">
              <a:solidFill>
                <a:schemeClr val="bg1"/>
              </a:solidFill>
            </a:endParaRPr>
          </a:p>
          <a:p>
            <a:pPr algn="ctr" eaLnBrk="0" hangingPunct="0">
              <a:spcBef>
                <a:spcPct val="20000"/>
              </a:spcBef>
            </a:pPr>
            <a:r>
              <a:rPr lang="ru-RU" sz="3200" b="1">
                <a:solidFill>
                  <a:schemeClr val="bg1"/>
                </a:solidFill>
              </a:rPr>
              <a:t>Большое спасибо за ваше внимание!</a:t>
            </a:r>
            <a:r>
              <a:rPr lang="de-DE"/>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2"/>
          <p:cNvSpPr>
            <a:spLocks noGrp="1"/>
          </p:cNvSpPr>
          <p:nvPr>
            <p:ph type="title" idx="4294967295"/>
          </p:nvPr>
        </p:nvSpPr>
        <p:spPr bwMode="auto">
          <a:xfrm>
            <a:off x="323528" y="179388"/>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2291" name="Text Box 3"/>
          <p:cNvSpPr txBox="1">
            <a:spLocks noChangeArrowheads="1"/>
          </p:cNvSpPr>
          <p:nvPr/>
        </p:nvSpPr>
        <p:spPr bwMode="auto">
          <a:xfrm>
            <a:off x="179388" y="1196975"/>
            <a:ext cx="8785225" cy="5021263"/>
          </a:xfrm>
          <a:prstGeom prst="rect">
            <a:avLst/>
          </a:prstGeom>
          <a:noFill/>
          <a:ln w="9525">
            <a:noFill/>
            <a:miter lim="800000"/>
            <a:headEnd/>
            <a:tailEnd/>
          </a:ln>
        </p:spPr>
        <p:txBody>
          <a:bodyPr>
            <a:prstTxWarp prst="textNoShape">
              <a:avLst/>
            </a:prstTxWarp>
            <a:spAutoFit/>
          </a:bodyPr>
          <a:lstStyle/>
          <a:p>
            <a:r>
              <a:rPr lang="de-DE" b="1"/>
              <a:t>worksheets:</a:t>
            </a:r>
          </a:p>
          <a:p>
            <a:endParaRPr lang="de-DE" sz="1400" b="1"/>
          </a:p>
          <a:p>
            <a:pPr>
              <a:buFont typeface="Wingdings" pitchFamily="-1" charset="2"/>
              <a:buChar char="F"/>
            </a:pPr>
            <a:r>
              <a:rPr lang="en-US" sz="2400"/>
              <a:t> The use of worksheets in mathematics instruction has a </a:t>
            </a:r>
          </a:p>
          <a:p>
            <a:pPr>
              <a:buFont typeface="Wingdings" pitchFamily="-1" charset="2"/>
              <a:buNone/>
            </a:pPr>
            <a:r>
              <a:rPr lang="en-US" sz="2400"/>
              <a:t>     long tradition. </a:t>
            </a:r>
          </a:p>
          <a:p>
            <a:endParaRPr lang="de-DE" sz="1400" b="1"/>
          </a:p>
          <a:p>
            <a:pPr>
              <a:buFont typeface="Wingdings" pitchFamily="-1" charset="2"/>
              <a:buChar char="F"/>
            </a:pPr>
            <a:r>
              <a:rPr lang="en-US" sz="2400"/>
              <a:t> The use of a worksheet should guide the students to a </a:t>
            </a:r>
          </a:p>
          <a:p>
            <a:pPr>
              <a:buFont typeface="Wingdings" pitchFamily="-1" charset="2"/>
              <a:buNone/>
            </a:pPr>
            <a:r>
              <a:rPr lang="en-US" sz="2400"/>
              <a:t>     structured work. </a:t>
            </a:r>
          </a:p>
          <a:p>
            <a:pPr>
              <a:buFont typeface="Wingdings" pitchFamily="-1" charset="2"/>
              <a:buNone/>
            </a:pPr>
            <a:endParaRPr lang="en-US" sz="1400"/>
          </a:p>
          <a:p>
            <a:pPr>
              <a:buFont typeface="Wingdings" pitchFamily="-1" charset="2"/>
              <a:buChar char="F"/>
            </a:pPr>
            <a:r>
              <a:rPr lang="en-US" sz="2400"/>
              <a:t> Instead of an oral instruction, which requires a synchronous  </a:t>
            </a:r>
          </a:p>
          <a:p>
            <a:pPr>
              <a:buFont typeface="Wingdings" pitchFamily="-1" charset="2"/>
              <a:buNone/>
            </a:pPr>
            <a:r>
              <a:rPr lang="en-US" sz="2400"/>
              <a:t>     work of all students, the worksheet individually and with their </a:t>
            </a:r>
          </a:p>
          <a:p>
            <a:pPr>
              <a:buFont typeface="Wingdings" pitchFamily="-1" charset="2"/>
              <a:buNone/>
            </a:pPr>
            <a:r>
              <a:rPr lang="en-US" sz="2400"/>
              <a:t>     own timing can be processed next. </a:t>
            </a:r>
          </a:p>
          <a:p>
            <a:pPr>
              <a:buFont typeface="Wingdings" pitchFamily="-1" charset="2"/>
              <a:buNone/>
            </a:pPr>
            <a:endParaRPr lang="en-US" sz="1400"/>
          </a:p>
          <a:p>
            <a:r>
              <a:rPr lang="en-US" sz="2400">
                <a:sym typeface="Wingdings" pitchFamily="-1" charset="2"/>
              </a:rPr>
              <a:t> </a:t>
            </a:r>
            <a:r>
              <a:rPr lang="en-US" sz="2400"/>
              <a:t>The sequence of the work orders in the worksheet helps to </a:t>
            </a:r>
          </a:p>
          <a:p>
            <a:r>
              <a:rPr lang="en-US" sz="2400"/>
              <a:t>     recognize the logical structure of a problem; </a:t>
            </a:r>
          </a:p>
          <a:p>
            <a:r>
              <a:rPr lang="en-US" sz="2400"/>
              <a:t>     the work procedures help to penetrate the question.</a:t>
            </a:r>
            <a:endParaRPr lang="de-DE" sz="2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2"/>
          <p:cNvSpPr>
            <a:spLocks noGrp="1"/>
          </p:cNvSpPr>
          <p:nvPr>
            <p:ph type="title" idx="4294967295"/>
          </p:nvPr>
        </p:nvSpPr>
        <p:spPr bwMode="auto">
          <a:xfrm>
            <a:off x="323528" y="179388"/>
            <a:ext cx="6013772" cy="533400"/>
          </a:xfrm>
          <a:prstGeom prst="rect">
            <a:avLst/>
          </a:prstGeom>
          <a:noFill/>
          <a:ln>
            <a:miter lim="800000"/>
            <a:headEnd/>
            <a:tailEnd/>
          </a:ln>
        </p:spPr>
        <p:txBody>
          <a:bodyPr anchor="ctr">
            <a:prstTxWarp prst="textNoShape">
              <a:avLst/>
            </a:prstTxWarp>
          </a:bodyPr>
          <a:lstStyle/>
          <a:p>
            <a:r>
              <a:rPr lang="en-US" dirty="0"/>
              <a:t>Opportunities and methods of using </a:t>
            </a:r>
            <a:r>
              <a:rPr lang="en-US" dirty="0" err="1"/>
              <a:t>ClassPad</a:t>
            </a:r>
            <a:r>
              <a:rPr lang="en-US" dirty="0"/>
              <a:t> </a:t>
            </a:r>
            <a:endParaRPr lang="de-DE" dirty="0"/>
          </a:p>
        </p:txBody>
      </p:sp>
      <p:sp>
        <p:nvSpPr>
          <p:cNvPr id="13315" name="Text Box 3"/>
          <p:cNvSpPr txBox="1">
            <a:spLocks noChangeArrowheads="1"/>
          </p:cNvSpPr>
          <p:nvPr/>
        </p:nvSpPr>
        <p:spPr bwMode="auto">
          <a:xfrm>
            <a:off x="179388" y="836613"/>
            <a:ext cx="8785225" cy="5691187"/>
          </a:xfrm>
          <a:prstGeom prst="rect">
            <a:avLst/>
          </a:prstGeom>
          <a:noFill/>
          <a:ln w="9525">
            <a:noFill/>
            <a:miter lim="800000"/>
            <a:headEnd/>
            <a:tailEnd/>
          </a:ln>
        </p:spPr>
        <p:txBody>
          <a:bodyPr>
            <a:prstTxWarp prst="textNoShape">
              <a:avLst/>
            </a:prstTxWarp>
            <a:spAutoFit/>
          </a:bodyPr>
          <a:lstStyle/>
          <a:p>
            <a:r>
              <a:rPr lang="de-DE" b="1"/>
              <a:t>worksheets:</a:t>
            </a:r>
          </a:p>
          <a:p>
            <a:endParaRPr lang="de-DE" sz="1400" b="1"/>
          </a:p>
          <a:p>
            <a:r>
              <a:rPr lang="en-GB" sz="2400"/>
              <a:t>The disadvantage of a sheet of paper with work orders is seen, that the tools which can be used must be made available about. The students do not know always, how to carry out its solution steps in detail. Moreover, in a classic worksheet are missing the self check of the results, a feedback of the partial steps and also the visualization of the results.</a:t>
            </a:r>
          </a:p>
          <a:p>
            <a:endParaRPr lang="en-GB" sz="1400"/>
          </a:p>
          <a:p>
            <a:r>
              <a:rPr lang="en-GB" sz="2400"/>
              <a:t>The new developed </a:t>
            </a:r>
            <a:r>
              <a:rPr lang="en-GB" sz="2400" b="1"/>
              <a:t>eActivity in the ClassPad</a:t>
            </a:r>
            <a:r>
              <a:rPr lang="en-GB" sz="2400"/>
              <a:t> represents an extremely rich extension of the worksheet. The eActivity com-bines the written representation of the setting of tasks of a worksheet with the tool level of the ClassPad.</a:t>
            </a:r>
          </a:p>
          <a:p>
            <a:r>
              <a:rPr lang="en-GB" sz="2400"/>
              <a:t>These tools are the individual menus or modules, which the ClassPad offers: Computer algebra system, dynamic geometry software, computer statistics, curve plotter, and much more.</a:t>
            </a:r>
            <a:endParaRPr lang="de-DE" sz="2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owerpoint_Vorlage">
  <a:themeElements>
    <a:clrScheme name="Benutzerdefiniert 1">
      <a:dk1>
        <a:srgbClr val="000000"/>
      </a:dk1>
      <a:lt1>
        <a:srgbClr val="FFFFFF"/>
      </a:lt1>
      <a:dk2>
        <a:srgbClr val="0000FF"/>
      </a:dk2>
      <a:lt2>
        <a:srgbClr val="FFFF00"/>
      </a:lt2>
      <a:accent1>
        <a:srgbClr val="F99B1C"/>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Powerpoint_Vorl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800" b="0" i="0" u="none" strike="noStrike" cap="none" normalizeH="0" baseline="0">
            <a:ln>
              <a:noFill/>
            </a:ln>
            <a:solidFill>
              <a:schemeClr val="tx1"/>
            </a:solidFill>
            <a:effectLst/>
            <a:latin typeface="Arial" charset="0"/>
          </a:defRPr>
        </a:defPPr>
      </a:lstStyle>
    </a:lnDef>
  </a:objectDefaults>
  <a:extraClrSchemeLst>
    <a:extraClrScheme>
      <a:clrScheme name="Powerpoint_Vorlag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_Vorlag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_Vorlag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_Vorlag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_Vorlag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_Vorlag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_Vorlag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K:\n4100\Werbung\PPT\Powerpoint_Vorlage.pot</Template>
  <TotalTime>0</TotalTime>
  <Words>2933</Words>
  <Application>Microsoft Office PowerPoint</Application>
  <PresentationFormat>Bildschirmpräsentation (4:3)</PresentationFormat>
  <Paragraphs>1095</Paragraphs>
  <Slides>77</Slides>
  <Notes>3</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77</vt:i4>
      </vt:variant>
    </vt:vector>
  </HeadingPairs>
  <TitlesOfParts>
    <vt:vector size="83" baseType="lpstr">
      <vt:lpstr>ＭＳ Ｐゴシック</vt:lpstr>
      <vt:lpstr>Arial</vt:lpstr>
      <vt:lpstr>Times New Roman</vt:lpstr>
      <vt:lpstr>Wingdings</vt:lpstr>
      <vt:lpstr>ヒラギノ角ゴ Pro W3</vt:lpstr>
      <vt:lpstr>Powerpoint_Vorlage</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lpstr>Opportunities and methods of using ClassPad </vt:lpstr>
    </vt:vector>
  </TitlesOfParts>
  <Company>HTW Dresden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Education</dc:title>
  <dc:subject>Conference</dc:subject>
  <dc:creator>Paditz</dc:creator>
  <cp:lastModifiedBy>Paditz</cp:lastModifiedBy>
  <cp:revision>220</cp:revision>
  <cp:lastPrinted>2011-09-28T10:49:02Z</cp:lastPrinted>
  <dcterms:created xsi:type="dcterms:W3CDTF">2016-10-23T12:48:16Z</dcterms:created>
  <dcterms:modified xsi:type="dcterms:W3CDTF">2016-11-01T12:09:29Z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earbeiter">
    <vt:lpwstr>H. Mustermann</vt:lpwstr>
  </property>
</Properties>
</file>