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4"/>
  </p:notesMasterIdLst>
  <p:handoutMasterIdLst>
    <p:handoutMasterId r:id="rId15"/>
  </p:handoutMasterIdLst>
  <p:sldIdLst>
    <p:sldId id="264" r:id="rId2"/>
    <p:sldId id="273" r:id="rId3"/>
    <p:sldId id="274" r:id="rId4"/>
    <p:sldId id="275" r:id="rId5"/>
    <p:sldId id="276" r:id="rId6"/>
    <p:sldId id="277" r:id="rId7"/>
    <p:sldId id="278" r:id="rId8"/>
    <p:sldId id="279" r:id="rId9"/>
    <p:sldId id="280" r:id="rId10"/>
    <p:sldId id="281" r:id="rId11"/>
    <p:sldId id="282" r:id="rId12"/>
    <p:sldId id="272" r:id="rId13"/>
  </p:sldIdLst>
  <p:sldSz cx="9144000" cy="6858000" type="screen4x3"/>
  <p:notesSz cx="6888163" cy="9623425"/>
  <p:defaultTextStyle>
    <a:defPPr>
      <a:defRPr lang="de-DE"/>
    </a:defPPr>
    <a:lvl1pPr algn="l" rtl="0" fontAlgn="base">
      <a:spcBef>
        <a:spcPct val="0"/>
      </a:spcBef>
      <a:spcAft>
        <a:spcPct val="0"/>
      </a:spcAft>
      <a:defRPr sz="2800" kern="1200">
        <a:solidFill>
          <a:schemeClr val="tx1"/>
        </a:solidFill>
        <a:latin typeface="Arial" pitchFamily="-1" charset="0"/>
        <a:ea typeface="Arial" pitchFamily="-1" charset="0"/>
        <a:cs typeface="Arial" pitchFamily="-1" charset="0"/>
      </a:defRPr>
    </a:lvl1pPr>
    <a:lvl2pPr marL="457200" algn="l" rtl="0" fontAlgn="base">
      <a:spcBef>
        <a:spcPct val="0"/>
      </a:spcBef>
      <a:spcAft>
        <a:spcPct val="0"/>
      </a:spcAft>
      <a:defRPr sz="2800" kern="1200">
        <a:solidFill>
          <a:schemeClr val="tx1"/>
        </a:solidFill>
        <a:latin typeface="Arial" pitchFamily="-1" charset="0"/>
        <a:ea typeface="Arial" pitchFamily="-1" charset="0"/>
        <a:cs typeface="Arial" pitchFamily="-1" charset="0"/>
      </a:defRPr>
    </a:lvl2pPr>
    <a:lvl3pPr marL="914400" algn="l" rtl="0" fontAlgn="base">
      <a:spcBef>
        <a:spcPct val="0"/>
      </a:spcBef>
      <a:spcAft>
        <a:spcPct val="0"/>
      </a:spcAft>
      <a:defRPr sz="2800" kern="1200">
        <a:solidFill>
          <a:schemeClr val="tx1"/>
        </a:solidFill>
        <a:latin typeface="Arial" pitchFamily="-1" charset="0"/>
        <a:ea typeface="Arial" pitchFamily="-1" charset="0"/>
        <a:cs typeface="Arial" pitchFamily="-1" charset="0"/>
      </a:defRPr>
    </a:lvl3pPr>
    <a:lvl4pPr marL="1371600" algn="l" rtl="0" fontAlgn="base">
      <a:spcBef>
        <a:spcPct val="0"/>
      </a:spcBef>
      <a:spcAft>
        <a:spcPct val="0"/>
      </a:spcAft>
      <a:defRPr sz="2800" kern="1200">
        <a:solidFill>
          <a:schemeClr val="tx1"/>
        </a:solidFill>
        <a:latin typeface="Arial" pitchFamily="-1" charset="0"/>
        <a:ea typeface="Arial" pitchFamily="-1" charset="0"/>
        <a:cs typeface="Arial" pitchFamily="-1" charset="0"/>
      </a:defRPr>
    </a:lvl4pPr>
    <a:lvl5pPr marL="1828800" algn="l" rtl="0" fontAlgn="base">
      <a:spcBef>
        <a:spcPct val="0"/>
      </a:spcBef>
      <a:spcAft>
        <a:spcPct val="0"/>
      </a:spcAft>
      <a:defRPr sz="2800" kern="1200">
        <a:solidFill>
          <a:schemeClr val="tx1"/>
        </a:solidFill>
        <a:latin typeface="Arial" pitchFamily="-1" charset="0"/>
        <a:ea typeface="Arial" pitchFamily="-1" charset="0"/>
        <a:cs typeface="Arial" pitchFamily="-1" charset="0"/>
      </a:defRPr>
    </a:lvl5pPr>
    <a:lvl6pPr marL="2286000" algn="l" defTabSz="457200" rtl="0" eaLnBrk="1" latinLnBrk="0" hangingPunct="1">
      <a:defRPr sz="2800" kern="1200">
        <a:solidFill>
          <a:schemeClr val="tx1"/>
        </a:solidFill>
        <a:latin typeface="Arial" pitchFamily="-1" charset="0"/>
        <a:ea typeface="Arial" pitchFamily="-1" charset="0"/>
        <a:cs typeface="Arial" pitchFamily="-1" charset="0"/>
      </a:defRPr>
    </a:lvl6pPr>
    <a:lvl7pPr marL="2743200" algn="l" defTabSz="457200" rtl="0" eaLnBrk="1" latinLnBrk="0" hangingPunct="1">
      <a:defRPr sz="2800" kern="1200">
        <a:solidFill>
          <a:schemeClr val="tx1"/>
        </a:solidFill>
        <a:latin typeface="Arial" pitchFamily="-1" charset="0"/>
        <a:ea typeface="Arial" pitchFamily="-1" charset="0"/>
        <a:cs typeface="Arial" pitchFamily="-1" charset="0"/>
      </a:defRPr>
    </a:lvl7pPr>
    <a:lvl8pPr marL="3200400" algn="l" defTabSz="457200" rtl="0" eaLnBrk="1" latinLnBrk="0" hangingPunct="1">
      <a:defRPr sz="2800" kern="1200">
        <a:solidFill>
          <a:schemeClr val="tx1"/>
        </a:solidFill>
        <a:latin typeface="Arial" pitchFamily="-1" charset="0"/>
        <a:ea typeface="Arial" pitchFamily="-1" charset="0"/>
        <a:cs typeface="Arial" pitchFamily="-1" charset="0"/>
      </a:defRPr>
    </a:lvl8pPr>
    <a:lvl9pPr marL="3657600" algn="l" defTabSz="457200" rtl="0" eaLnBrk="1" latinLnBrk="0" hangingPunct="1">
      <a:defRPr sz="2800" kern="1200">
        <a:solidFill>
          <a:schemeClr val="tx1"/>
        </a:solidFill>
        <a:latin typeface="Arial" pitchFamily="-1" charset="0"/>
        <a:ea typeface="Arial" pitchFamily="-1" charset="0"/>
        <a:cs typeface="Arial" pitchFamily="-1"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rgbClr val="FF0000"/>
    </p:penClr>
  </p:showPr>
  <p:clrMru>
    <a:srgbClr val="006699"/>
    <a:srgbClr val="FF9900"/>
    <a:srgbClr val="FFA953"/>
    <a:srgbClr val="F99B1C"/>
    <a:srgbClr val="F5AD36"/>
    <a:srgbClr val="F88C21"/>
    <a:srgbClr val="EEEEEE"/>
    <a:srgbClr val="F5F5F5"/>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1192" y="-112"/>
      </p:cViewPr>
      <p:guideLst>
        <p:guide orient="horz" pos="2160"/>
        <p:guide/>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0" hangingPunct="0">
              <a:defRPr sz="1200">
                <a:latin typeface="Arial" charset="0"/>
                <a:ea typeface="+mn-ea"/>
                <a:cs typeface="+mn-cs"/>
              </a:defRPr>
            </a:lvl1pPr>
          </a:lstStyle>
          <a:p>
            <a:pPr>
              <a:defRPr/>
            </a:pPr>
            <a:endParaRPr lang="de-DE"/>
          </a:p>
        </p:txBody>
      </p:sp>
      <p:sp>
        <p:nvSpPr>
          <p:cNvPr id="8195"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0" hangingPunct="0">
              <a:defRPr sz="1200">
                <a:latin typeface="Arial" charset="0"/>
                <a:ea typeface="+mn-ea"/>
                <a:cs typeface="+mn-cs"/>
              </a:defRPr>
            </a:lvl1pPr>
          </a:lstStyle>
          <a:p>
            <a:pPr>
              <a:defRPr/>
            </a:pPr>
            <a:endParaRPr lang="de-DE"/>
          </a:p>
        </p:txBody>
      </p:sp>
      <p:sp>
        <p:nvSpPr>
          <p:cNvPr id="8196"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0" hangingPunct="0">
              <a:defRPr sz="1200">
                <a:latin typeface="Arial" charset="0"/>
                <a:ea typeface="+mn-ea"/>
                <a:cs typeface="+mn-cs"/>
              </a:defRPr>
            </a:lvl1pPr>
          </a:lstStyle>
          <a:p>
            <a:pPr>
              <a:defRPr/>
            </a:pPr>
            <a:endParaRPr lang="de-DE"/>
          </a:p>
        </p:txBody>
      </p:sp>
      <p:sp>
        <p:nvSpPr>
          <p:cNvPr id="8197"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0" hangingPunct="0">
              <a:defRPr sz="1200"/>
            </a:lvl1pPr>
          </a:lstStyle>
          <a:p>
            <a:pPr>
              <a:defRPr/>
            </a:pPr>
            <a:fld id="{B3B5DFCA-1BC2-404B-8DEA-036BB6520533}"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0" hangingPunct="0">
              <a:defRPr sz="1200">
                <a:latin typeface="Arial" charset="0"/>
                <a:ea typeface="+mn-ea"/>
                <a:cs typeface="+mn-cs"/>
              </a:defRPr>
            </a:lvl1pPr>
          </a:lstStyle>
          <a:p>
            <a:pPr>
              <a:defRPr/>
            </a:pPr>
            <a:endParaRPr lang="de-DE"/>
          </a:p>
        </p:txBody>
      </p:sp>
      <p:sp>
        <p:nvSpPr>
          <p:cNvPr id="4099"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0" hangingPunct="0">
              <a:defRPr sz="1200">
                <a:latin typeface="Arial" charset="0"/>
                <a:ea typeface="+mn-ea"/>
                <a:cs typeface="+mn-cs"/>
              </a:defRPr>
            </a:lvl1pPr>
          </a:lstStyle>
          <a:p>
            <a:pPr>
              <a:defRPr/>
            </a:pPr>
            <a:endParaRPr lang="de-DE"/>
          </a:p>
        </p:txBody>
      </p:sp>
      <p:sp>
        <p:nvSpPr>
          <p:cNvPr id="6148"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9163" y="4570413"/>
            <a:ext cx="5049837" cy="4330700"/>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de-DE" noProof="0"/>
              <a:t>Klicken Sie, um die Textformatierung des Masters zu bearbeiten.</a:t>
            </a:r>
          </a:p>
          <a:p>
            <a:pPr lvl="0"/>
            <a:r>
              <a:rPr lang="de-DE" noProof="0"/>
              <a:t>Zweite Ebene</a:t>
            </a:r>
          </a:p>
          <a:p>
            <a:pPr lvl="0"/>
            <a:r>
              <a:rPr lang="de-DE" noProof="0"/>
              <a:t>Dritte Ebene</a:t>
            </a:r>
          </a:p>
          <a:p>
            <a:pPr lvl="0"/>
            <a:r>
              <a:rPr lang="de-DE" noProof="0"/>
              <a:t>Vierte Ebene</a:t>
            </a:r>
          </a:p>
          <a:p>
            <a:pPr lvl="0"/>
            <a:r>
              <a:rPr lang="de-DE" noProof="0"/>
              <a:t>Fünfte Ebene</a:t>
            </a:r>
          </a:p>
        </p:txBody>
      </p:sp>
      <p:sp>
        <p:nvSpPr>
          <p:cNvPr id="4102"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0" hangingPunct="0">
              <a:defRPr sz="1200">
                <a:latin typeface="Arial" charset="0"/>
                <a:ea typeface="+mn-ea"/>
                <a:cs typeface="+mn-cs"/>
              </a:defRPr>
            </a:lvl1pPr>
          </a:lstStyle>
          <a:p>
            <a:pPr>
              <a:defRPr/>
            </a:pPr>
            <a:endParaRPr lang="de-DE"/>
          </a:p>
        </p:txBody>
      </p:sp>
      <p:sp>
        <p:nvSpPr>
          <p:cNvPr id="4103"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0" hangingPunct="0">
              <a:defRPr sz="1200"/>
            </a:lvl1pPr>
          </a:lstStyle>
          <a:p>
            <a:pPr>
              <a:defRPr/>
            </a:pPr>
            <a:fld id="{0A942D52-475A-C84E-BB83-1C6E46A9B944}"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pitchFamily="-1" charset="-128"/>
      </a:defRPr>
    </a:lvl1pPr>
    <a:lvl2pPr marL="37931725" indent="-37474525"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pitchFamily="-1" charset="-128"/>
      </a:defRPr>
    </a:lvl2pPr>
    <a:lvl3pPr marL="1143000" indent="-228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pitchFamily="-1" charset="-128"/>
      </a:defRPr>
    </a:lvl3pPr>
    <a:lvl4pPr marL="1600200" indent="-228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pitchFamily="-1" charset="-128"/>
      </a:defRPr>
    </a:lvl4pPr>
    <a:lvl5pPr marL="2057400" indent="-228600" algn="l" rtl="0" eaLnBrk="0" fontAlgn="base" hangingPunct="0">
      <a:spcBef>
        <a:spcPct val="30000"/>
      </a:spcBef>
      <a:spcAft>
        <a:spcPct val="0"/>
      </a:spcAft>
      <a:defRPr sz="1200" kern="1200">
        <a:solidFill>
          <a:schemeClr val="tx1"/>
        </a:solidFill>
        <a:latin typeface="Arial" charset="0"/>
        <a:ea typeface="ヒラギノ角ゴ Pro W3" charset="-128"/>
        <a:cs typeface="ヒラギノ角ゴ Pro W3" pitchFamily="-1"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0A942D52-475A-C84E-BB83-1C6E46A9B944}" type="slidenum">
              <a:rPr lang="de-DE" smtClean="0"/>
              <a:pPr>
                <a:defRPr/>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32000" y="1052736"/>
            <a:ext cx="8244456" cy="5256584"/>
          </a:xfrm>
          <a:prstGeom prst="rect">
            <a:avLst/>
          </a:prstGeo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7"/>
          <p:cNvSpPr>
            <a:spLocks noGrp="1" noChangeArrowheads="1"/>
          </p:cNvSpPr>
          <p:nvPr>
            <p:ph type="title"/>
          </p:nvPr>
        </p:nvSpPr>
        <p:spPr bwMode="auto">
          <a:xfrm>
            <a:off x="432000" y="180000"/>
            <a:ext cx="5904656" cy="5334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dirty="0" err="1" smtClean="0"/>
              <a:t>Titelmaster</a:t>
            </a:r>
            <a:endParaRPr lang="en-US"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el und Diagramm">
    <p:spTree>
      <p:nvGrpSpPr>
        <p:cNvPr id="1" name=""/>
        <p:cNvGrpSpPr/>
        <p:nvPr/>
      </p:nvGrpSpPr>
      <p:grpSpPr>
        <a:xfrm>
          <a:off x="0" y="0"/>
          <a:ext cx="0" cy="0"/>
          <a:chOff x="0" y="0"/>
          <a:chExt cx="0" cy="0"/>
        </a:xfrm>
      </p:grpSpPr>
      <p:sp>
        <p:nvSpPr>
          <p:cNvPr id="3" name="Diagrammplatzhalter 2"/>
          <p:cNvSpPr>
            <a:spLocks noGrp="1"/>
          </p:cNvSpPr>
          <p:nvPr>
            <p:ph type="chart" idx="1"/>
          </p:nvPr>
        </p:nvSpPr>
        <p:spPr>
          <a:xfrm>
            <a:off x="432000" y="1052736"/>
            <a:ext cx="8244456" cy="5256584"/>
          </a:xfrm>
          <a:prstGeom prst="rect">
            <a:avLst/>
          </a:prstGeom>
        </p:spPr>
        <p:txBody>
          <a:bodyPr/>
          <a:lstStyle/>
          <a:p>
            <a:pPr lvl="0"/>
            <a:endParaRPr lang="de-DE" noProof="0" dirty="0"/>
          </a:p>
        </p:txBody>
      </p:sp>
      <p:sp>
        <p:nvSpPr>
          <p:cNvPr id="4" name="Rectangle 37"/>
          <p:cNvSpPr>
            <a:spLocks noGrp="1" noChangeArrowheads="1"/>
          </p:cNvSpPr>
          <p:nvPr>
            <p:ph type="title"/>
          </p:nvPr>
        </p:nvSpPr>
        <p:spPr bwMode="auto">
          <a:xfrm>
            <a:off x="432000" y="180000"/>
            <a:ext cx="5904656" cy="5334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n-US" dirty="0" err="1" smtClean="0"/>
              <a:t>Titelmaster</a:t>
            </a: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Text Box 24"/>
          <p:cNvSpPr txBox="1">
            <a:spLocks noChangeArrowheads="1"/>
          </p:cNvSpPr>
          <p:nvPr userDrawn="1"/>
        </p:nvSpPr>
        <p:spPr bwMode="auto">
          <a:xfrm>
            <a:off x="1800225" y="6588125"/>
            <a:ext cx="2266950" cy="215900"/>
          </a:xfrm>
          <a:prstGeom prst="rect">
            <a:avLst/>
          </a:prstGeom>
          <a:noFill/>
          <a:ln w="9525">
            <a:noFill/>
            <a:miter lim="800000"/>
            <a:headEnd/>
            <a:tailEnd/>
          </a:ln>
        </p:spPr>
        <p:txBody>
          <a:bodyPr lIns="0">
            <a:prstTxWarp prst="textNoShape">
              <a:avLst/>
            </a:prstTxWarp>
            <a:spAutoFit/>
          </a:bodyPr>
          <a:lstStyle/>
          <a:p>
            <a:pPr eaLnBrk="0" hangingPunct="0">
              <a:defRPr/>
            </a:pPr>
            <a:r>
              <a:rPr lang="de-DE" sz="800"/>
              <a:t>Prof. Dr. Ludwig Paditz</a:t>
            </a:r>
          </a:p>
        </p:txBody>
      </p:sp>
      <p:pic>
        <p:nvPicPr>
          <p:cNvPr id="1027" name="Bild 14" descr="HTW_GESAMTLOGO.png"/>
          <p:cNvPicPr>
            <a:picLocks noChangeAspect="1"/>
          </p:cNvPicPr>
          <p:nvPr userDrawn="1"/>
        </p:nvPicPr>
        <p:blipFill>
          <a:blip r:embed="rId5"/>
          <a:srcRect/>
          <a:stretch>
            <a:fillRect/>
          </a:stretch>
        </p:blipFill>
        <p:spPr bwMode="auto">
          <a:xfrm>
            <a:off x="6480175" y="288925"/>
            <a:ext cx="2339975" cy="403225"/>
          </a:xfrm>
          <a:prstGeom prst="rect">
            <a:avLst/>
          </a:prstGeom>
          <a:noFill/>
          <a:ln w="9525">
            <a:noFill/>
            <a:miter lim="800000"/>
            <a:headEnd/>
            <a:tailEnd/>
          </a:ln>
        </p:spPr>
      </p:pic>
      <p:cxnSp>
        <p:nvCxnSpPr>
          <p:cNvPr id="29" name="Gerade Verbindung 28"/>
          <p:cNvCxnSpPr/>
          <p:nvPr userDrawn="1"/>
        </p:nvCxnSpPr>
        <p:spPr bwMode="auto">
          <a:xfrm>
            <a:off x="0" y="6577013"/>
            <a:ext cx="9144000" cy="1587"/>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39" name="Gerade Verbindung 38"/>
          <p:cNvCxnSpPr/>
          <p:nvPr userDrawn="1"/>
        </p:nvCxnSpPr>
        <p:spPr bwMode="auto">
          <a:xfrm rot="5400000">
            <a:off x="6592094" y="6690519"/>
            <a:ext cx="228600" cy="158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40" name="Gerade Verbindung 39"/>
          <p:cNvCxnSpPr/>
          <p:nvPr userDrawn="1"/>
        </p:nvCxnSpPr>
        <p:spPr bwMode="auto">
          <a:xfrm rot="5400000">
            <a:off x="1562894" y="6690519"/>
            <a:ext cx="228600" cy="158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cxnSp>
        <p:nvCxnSpPr>
          <p:cNvPr id="13" name="Gerade Verbindung 12"/>
          <p:cNvCxnSpPr/>
          <p:nvPr userDrawn="1"/>
        </p:nvCxnSpPr>
        <p:spPr bwMode="auto">
          <a:xfrm rot="5400000">
            <a:off x="7887494" y="6690519"/>
            <a:ext cx="228600" cy="1588"/>
          </a:xfrm>
          <a:prstGeom prst="line">
            <a:avLst/>
          </a:prstGeom>
          <a:solidFill>
            <a:schemeClr val="accent1"/>
          </a:solidFill>
          <a:ln w="9525" cap="flat" cmpd="sng" algn="ctr">
            <a:solidFill>
              <a:schemeClr val="tx1">
                <a:lumMod val="50000"/>
                <a:lumOff val="50000"/>
              </a:schemeClr>
            </a:solidFill>
            <a:prstDash val="solid"/>
            <a:round/>
            <a:headEnd type="none" w="med" len="med"/>
            <a:tailEnd type="none" w="med" len="med"/>
          </a:ln>
          <a:effectLst/>
        </p:spPr>
      </p:cxnSp>
      <p:sp>
        <p:nvSpPr>
          <p:cNvPr id="1032" name="Text Box 24"/>
          <p:cNvSpPr txBox="1">
            <a:spLocks noChangeArrowheads="1"/>
          </p:cNvSpPr>
          <p:nvPr userDrawn="1"/>
        </p:nvSpPr>
        <p:spPr bwMode="auto">
          <a:xfrm>
            <a:off x="8099425" y="6588125"/>
            <a:ext cx="1044575" cy="215900"/>
          </a:xfrm>
          <a:prstGeom prst="rect">
            <a:avLst/>
          </a:prstGeom>
          <a:noFill/>
          <a:ln w="9525">
            <a:noFill/>
            <a:miter lim="800000"/>
            <a:headEnd/>
            <a:tailEnd/>
          </a:ln>
        </p:spPr>
        <p:txBody>
          <a:bodyPr lIns="0">
            <a:prstTxWarp prst="textNoShape">
              <a:avLst/>
            </a:prstTxWarp>
            <a:spAutoFit/>
          </a:bodyPr>
          <a:lstStyle/>
          <a:p>
            <a:pPr eaLnBrk="0" hangingPunct="0">
              <a:defRPr/>
            </a:pPr>
            <a:r>
              <a:rPr lang="de-DE" sz="800"/>
              <a:t>28.11.2013</a:t>
            </a:r>
          </a:p>
        </p:txBody>
      </p:sp>
      <p:sp>
        <p:nvSpPr>
          <p:cNvPr id="1033" name="Textfeld 15"/>
          <p:cNvSpPr txBox="1">
            <a:spLocks noChangeArrowheads="1"/>
          </p:cNvSpPr>
          <p:nvPr userDrawn="1"/>
        </p:nvSpPr>
        <p:spPr bwMode="auto">
          <a:xfrm>
            <a:off x="-990600" y="1066800"/>
            <a:ext cx="184150" cy="523875"/>
          </a:xfrm>
          <a:prstGeom prst="rect">
            <a:avLst/>
          </a:prstGeom>
          <a:noFill/>
          <a:ln w="9525">
            <a:noFill/>
            <a:miter lim="800000"/>
            <a:headEnd/>
            <a:tailEnd/>
          </a:ln>
        </p:spPr>
        <p:txBody>
          <a:bodyPr wrap="none">
            <a:prstTxWarp prst="textNoShape">
              <a:avLst/>
            </a:prstTxWarp>
            <a:spAutoFit/>
          </a:bodyPr>
          <a:lstStyle/>
          <a:p>
            <a:pPr eaLnBrk="0" hangingPunct="0">
              <a:defRPr/>
            </a:pPr>
            <a:endParaRPr lang="de-DE"/>
          </a:p>
        </p:txBody>
      </p:sp>
      <p:cxnSp>
        <p:nvCxnSpPr>
          <p:cNvPr id="1034" name="Gerade Verbindung 16"/>
          <p:cNvCxnSpPr>
            <a:cxnSpLocks noChangeShapeType="1"/>
          </p:cNvCxnSpPr>
          <p:nvPr userDrawn="1"/>
        </p:nvCxnSpPr>
        <p:spPr bwMode="auto">
          <a:xfrm>
            <a:off x="360363" y="676275"/>
            <a:ext cx="5940425" cy="1588"/>
          </a:xfrm>
          <a:prstGeom prst="line">
            <a:avLst/>
          </a:prstGeom>
          <a:noFill/>
          <a:ln w="9525">
            <a:solidFill>
              <a:srgbClr val="FF6600"/>
            </a:solidFill>
            <a:round/>
            <a:headEnd/>
            <a:tailEnd/>
          </a:ln>
        </p:spPr>
      </p:cxnSp>
      <p:sp>
        <p:nvSpPr>
          <p:cNvPr id="1035" name="Text Box 24"/>
          <p:cNvSpPr txBox="1">
            <a:spLocks noChangeArrowheads="1"/>
          </p:cNvSpPr>
          <p:nvPr userDrawn="1"/>
        </p:nvSpPr>
        <p:spPr bwMode="auto">
          <a:xfrm>
            <a:off x="6840538" y="6588125"/>
            <a:ext cx="1008062" cy="215900"/>
          </a:xfrm>
          <a:prstGeom prst="rect">
            <a:avLst/>
          </a:prstGeom>
          <a:noFill/>
          <a:ln w="9525">
            <a:noFill/>
            <a:miter lim="800000"/>
            <a:headEnd/>
            <a:tailEnd/>
          </a:ln>
        </p:spPr>
        <p:txBody>
          <a:bodyPr lIns="0">
            <a:prstTxWarp prst="textNoShape">
              <a:avLst/>
            </a:prstTxWarp>
            <a:spAutoFit/>
          </a:bodyPr>
          <a:lstStyle/>
          <a:p>
            <a:pPr eaLnBrk="0" hangingPunct="0">
              <a:defRPr/>
            </a:pPr>
            <a:r>
              <a:rPr lang="de-DE" sz="800"/>
              <a:t>Page </a:t>
            </a:r>
            <a:fld id="{70228CB2-8956-9A4C-B8DB-A93104208964}" type="slidenum">
              <a:rPr lang="de-DE" sz="800"/>
              <a:pPr eaLnBrk="0" hangingPunct="0">
                <a:defRPr/>
              </a:pPr>
              <a:t>‹Nr.›</a:t>
            </a:fld>
            <a:endParaRPr lang="de-DE" sz="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2000" b="1">
          <a:solidFill>
            <a:schemeClr val="tx1"/>
          </a:solidFill>
          <a:latin typeface="+mj-lt"/>
          <a:ea typeface="ＭＳ Ｐゴシック" pitchFamily="-1" charset="-128"/>
          <a:cs typeface="ＭＳ Ｐゴシック" pitchFamily="-1" charset="-128"/>
        </a:defRPr>
      </a:lvl1pPr>
      <a:lvl2pPr algn="l" rtl="0" eaLnBrk="0" fontAlgn="base" hangingPunct="0">
        <a:spcBef>
          <a:spcPct val="0"/>
        </a:spcBef>
        <a:spcAft>
          <a:spcPct val="0"/>
        </a:spcAft>
        <a:defRPr sz="2000" b="1">
          <a:solidFill>
            <a:schemeClr val="tx1"/>
          </a:solidFill>
          <a:latin typeface="Arial" charset="0"/>
          <a:ea typeface="ＭＳ Ｐゴシック" pitchFamily="-1" charset="-128"/>
          <a:cs typeface="ＭＳ Ｐゴシック" pitchFamily="-1" charset="-128"/>
        </a:defRPr>
      </a:lvl2pPr>
      <a:lvl3pPr algn="l" rtl="0" eaLnBrk="0" fontAlgn="base" hangingPunct="0">
        <a:spcBef>
          <a:spcPct val="0"/>
        </a:spcBef>
        <a:spcAft>
          <a:spcPct val="0"/>
        </a:spcAft>
        <a:defRPr sz="2000" b="1">
          <a:solidFill>
            <a:schemeClr val="tx1"/>
          </a:solidFill>
          <a:latin typeface="Arial" charset="0"/>
          <a:ea typeface="ＭＳ Ｐゴシック" pitchFamily="-1" charset="-128"/>
          <a:cs typeface="ＭＳ Ｐゴシック" pitchFamily="-1" charset="-128"/>
        </a:defRPr>
      </a:lvl3pPr>
      <a:lvl4pPr algn="l" rtl="0" eaLnBrk="0" fontAlgn="base" hangingPunct="0">
        <a:spcBef>
          <a:spcPct val="0"/>
        </a:spcBef>
        <a:spcAft>
          <a:spcPct val="0"/>
        </a:spcAft>
        <a:defRPr sz="2000" b="1">
          <a:solidFill>
            <a:schemeClr val="tx1"/>
          </a:solidFill>
          <a:latin typeface="Arial" charset="0"/>
          <a:ea typeface="ＭＳ Ｐゴシック" pitchFamily="-1" charset="-128"/>
          <a:cs typeface="ＭＳ Ｐゴシック" pitchFamily="-1" charset="-128"/>
        </a:defRPr>
      </a:lvl4pPr>
      <a:lvl5pPr algn="l" rtl="0" eaLnBrk="0" fontAlgn="base" hangingPunct="0">
        <a:spcBef>
          <a:spcPct val="0"/>
        </a:spcBef>
        <a:spcAft>
          <a:spcPct val="0"/>
        </a:spcAft>
        <a:defRPr sz="2000" b="1">
          <a:solidFill>
            <a:schemeClr val="tx1"/>
          </a:solidFill>
          <a:latin typeface="Arial" charset="0"/>
          <a:ea typeface="ＭＳ Ｐゴシック" pitchFamily="-1" charset="-128"/>
          <a:cs typeface="ＭＳ Ｐゴシック" pitchFamily="-1" charset="-128"/>
        </a:defRPr>
      </a:lvl5pPr>
      <a:lvl6pPr marL="457200" algn="l" rtl="0" eaLnBrk="0" fontAlgn="base" hangingPunct="0">
        <a:spcBef>
          <a:spcPct val="0"/>
        </a:spcBef>
        <a:spcAft>
          <a:spcPct val="0"/>
        </a:spcAft>
        <a:defRPr sz="2000" b="1">
          <a:solidFill>
            <a:schemeClr val="tx1"/>
          </a:solidFill>
          <a:latin typeface="Arial" charset="0"/>
        </a:defRPr>
      </a:lvl6pPr>
      <a:lvl7pPr marL="914400" algn="l" rtl="0" eaLnBrk="0" fontAlgn="base" hangingPunct="0">
        <a:spcBef>
          <a:spcPct val="0"/>
        </a:spcBef>
        <a:spcAft>
          <a:spcPct val="0"/>
        </a:spcAft>
        <a:defRPr sz="2000" b="1">
          <a:solidFill>
            <a:schemeClr val="tx1"/>
          </a:solidFill>
          <a:latin typeface="Arial" charset="0"/>
        </a:defRPr>
      </a:lvl7pPr>
      <a:lvl8pPr marL="1371600" algn="l" rtl="0" eaLnBrk="0" fontAlgn="base" hangingPunct="0">
        <a:spcBef>
          <a:spcPct val="0"/>
        </a:spcBef>
        <a:spcAft>
          <a:spcPct val="0"/>
        </a:spcAft>
        <a:defRPr sz="2000" b="1">
          <a:solidFill>
            <a:schemeClr val="tx1"/>
          </a:solidFill>
          <a:latin typeface="Arial" charset="0"/>
        </a:defRPr>
      </a:lvl8pPr>
      <a:lvl9pPr marL="1828800" algn="l" rtl="0" eaLnBrk="0" fontAlgn="base" hangingPunct="0">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a:solidFill>
            <a:schemeClr val="tx1"/>
          </a:solidFill>
          <a:latin typeface="+mn-lt"/>
          <a:ea typeface="ヒラギノ角ゴ Pro W3" charset="-128"/>
          <a:cs typeface="ヒラギノ角ゴ Pro W3" pitchFamily="-1" charset="-128"/>
        </a:defRPr>
      </a:lvl2pPr>
      <a:lvl3pPr marL="1143000" indent="-228600" algn="l" rtl="0" eaLnBrk="0" fontAlgn="base" hangingPunct="0">
        <a:spcBef>
          <a:spcPct val="20000"/>
        </a:spcBef>
        <a:spcAft>
          <a:spcPct val="0"/>
        </a:spcAft>
        <a:buChar char="•"/>
        <a:defRPr sz="1600">
          <a:solidFill>
            <a:schemeClr val="tx1"/>
          </a:solidFill>
          <a:latin typeface="+mn-lt"/>
          <a:ea typeface="ヒラギノ角ゴ Pro W3" charset="-128"/>
          <a:cs typeface="ヒラギノ角ゴ Pro W3" pitchFamily="-1" charset="-128"/>
        </a:defRPr>
      </a:lvl3pPr>
      <a:lvl4pPr marL="1600200" indent="-228600" algn="l" rtl="0" eaLnBrk="0" fontAlgn="base" hangingPunct="0">
        <a:spcBef>
          <a:spcPct val="20000"/>
        </a:spcBef>
        <a:spcAft>
          <a:spcPct val="0"/>
        </a:spcAft>
        <a:buChar char="–"/>
        <a:defRPr sz="1400">
          <a:solidFill>
            <a:schemeClr val="tx1"/>
          </a:solidFill>
          <a:latin typeface="+mn-lt"/>
          <a:ea typeface="ヒラギノ角ゴ Pro W3" charset="-128"/>
          <a:cs typeface="ヒラギノ角ゴ Pro W3" pitchFamily="-1" charset="-128"/>
        </a:defRPr>
      </a:lvl4pPr>
      <a:lvl5pPr marL="2057400" indent="-228600" algn="l" rtl="0" eaLnBrk="0" fontAlgn="base" hangingPunct="0">
        <a:spcBef>
          <a:spcPct val="20000"/>
        </a:spcBef>
        <a:spcAft>
          <a:spcPct val="0"/>
        </a:spcAft>
        <a:buChar char="»"/>
        <a:defRPr sz="1400">
          <a:solidFill>
            <a:schemeClr val="tx1"/>
          </a:solidFill>
          <a:latin typeface="+mn-lt"/>
          <a:ea typeface="ヒラギノ角ゴ Pro W3" charset="-128"/>
          <a:cs typeface="ヒラギノ角ゴ Pro W3" pitchFamily="-1" charset="-128"/>
        </a:defRPr>
      </a:lvl5pPr>
      <a:lvl6pPr marL="2514600" indent="-228600" algn="l" rtl="0" eaLnBrk="0" fontAlgn="base" hangingPunct="0">
        <a:spcBef>
          <a:spcPct val="20000"/>
        </a:spcBef>
        <a:spcAft>
          <a:spcPct val="0"/>
        </a:spcAft>
        <a:buChar char="»"/>
        <a:defRPr sz="1400">
          <a:solidFill>
            <a:schemeClr val="tx1"/>
          </a:solidFill>
          <a:latin typeface="+mn-lt"/>
          <a:ea typeface="ヒラギノ角ゴ Pro W3" charset="-128"/>
        </a:defRPr>
      </a:lvl6pPr>
      <a:lvl7pPr marL="2971800" indent="-228600" algn="l" rtl="0" eaLnBrk="0" fontAlgn="base" hangingPunct="0">
        <a:spcBef>
          <a:spcPct val="20000"/>
        </a:spcBef>
        <a:spcAft>
          <a:spcPct val="0"/>
        </a:spcAft>
        <a:buChar char="»"/>
        <a:defRPr sz="1400">
          <a:solidFill>
            <a:schemeClr val="tx1"/>
          </a:solidFill>
          <a:latin typeface="+mn-lt"/>
          <a:ea typeface="ヒラギノ角ゴ Pro W3" charset="-128"/>
        </a:defRPr>
      </a:lvl7pPr>
      <a:lvl8pPr marL="3429000" indent="-228600" algn="l" rtl="0" eaLnBrk="0" fontAlgn="base" hangingPunct="0">
        <a:spcBef>
          <a:spcPct val="20000"/>
        </a:spcBef>
        <a:spcAft>
          <a:spcPct val="0"/>
        </a:spcAft>
        <a:buChar char="»"/>
        <a:defRPr sz="1400">
          <a:solidFill>
            <a:schemeClr val="tx1"/>
          </a:solidFill>
          <a:latin typeface="+mn-lt"/>
          <a:ea typeface="ヒラギノ角ゴ Pro W3" charset="-128"/>
        </a:defRPr>
      </a:lvl8pPr>
      <a:lvl9pPr marL="3886200" indent="-228600" algn="l" rtl="0" eaLnBrk="0" fontAlgn="base" hangingPunct="0">
        <a:spcBef>
          <a:spcPct val="20000"/>
        </a:spcBef>
        <a:spcAft>
          <a:spcPct val="0"/>
        </a:spcAft>
        <a:buChar char="»"/>
        <a:defRPr sz="1400">
          <a:solidFill>
            <a:schemeClr val="tx1"/>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video" Target="file://localhost/Volumes/INTENSO/Conf-Moscow-2013/eActivity.avi" TargetMode="External"/><Relationship Id="rId2" Type="http://schemas.openxmlformats.org/officeDocument/2006/relationships/slideLayout" Target="../slideLayouts/slideLayout3.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170" name="Picture 2" descr="04-0247"/>
          <p:cNvPicPr>
            <a:picLocks noChangeAspect="1" noChangeArrowheads="1"/>
          </p:cNvPicPr>
          <p:nvPr/>
        </p:nvPicPr>
        <p:blipFill>
          <a:blip r:embed="rId3"/>
          <a:srcRect/>
          <a:stretch>
            <a:fillRect/>
          </a:stretch>
        </p:blipFill>
        <p:spPr bwMode="auto">
          <a:xfrm>
            <a:off x="-36513" y="765175"/>
            <a:ext cx="9180513" cy="5832475"/>
          </a:xfrm>
          <a:prstGeom prst="rect">
            <a:avLst/>
          </a:prstGeom>
          <a:noFill/>
          <a:ln w="9525">
            <a:noFill/>
            <a:miter lim="800000"/>
            <a:headEnd/>
            <a:tailEnd/>
          </a:ln>
        </p:spPr>
      </p:pic>
      <p:sp>
        <p:nvSpPr>
          <p:cNvPr id="7171" name="Inhaltsplatzhalter 1"/>
          <p:cNvSpPr>
            <a:spLocks noGrp="1"/>
          </p:cNvSpPr>
          <p:nvPr>
            <p:ph idx="1"/>
          </p:nvPr>
        </p:nvSpPr>
        <p:spPr bwMode="auto">
          <a:xfrm>
            <a:off x="250825" y="2349500"/>
            <a:ext cx="8785225" cy="3959225"/>
          </a:xfrm>
          <a:noFill/>
          <a:ln>
            <a:miter lim="800000"/>
            <a:headEnd/>
            <a:tailEnd/>
          </a:ln>
        </p:spPr>
        <p:txBody>
          <a:bodyPr vert="horz" wrap="square" lIns="91440" tIns="45720" rIns="91440" bIns="45720" numCol="1" anchor="t" anchorCtr="0" compatLnSpc="1">
            <a:prstTxWarp prst="textNoShape">
              <a:avLst/>
            </a:prstTxWarp>
          </a:bodyPr>
          <a:lstStyle/>
          <a:p>
            <a:pPr marL="0" indent="0" algn="ctr">
              <a:buFontTx/>
              <a:buNone/>
            </a:pPr>
            <a:endParaRPr lang="de-DE" sz="6600" b="1"/>
          </a:p>
          <a:p>
            <a:pPr marL="0" indent="0" algn="ctr">
              <a:buFontTx/>
              <a:buNone/>
            </a:pPr>
            <a:endParaRPr lang="de-DE" sz="6600" b="1"/>
          </a:p>
          <a:p>
            <a:pPr marL="0" indent="0" algn="ctr">
              <a:buFontTx/>
              <a:buNone/>
            </a:pPr>
            <a:r>
              <a:rPr lang="de-DE" sz="5400" b="1">
                <a:solidFill>
                  <a:schemeClr val="bg1"/>
                </a:solidFill>
              </a:rPr>
              <a:t>Dresden University of Applied Sciences</a:t>
            </a:r>
            <a:endParaRPr lang="de-DE" sz="4000" b="1"/>
          </a:p>
        </p:txBody>
      </p:sp>
      <p:sp>
        <p:nvSpPr>
          <p:cNvPr id="7172" name="Titel 2"/>
          <p:cNvSpPr>
            <a:spLocks noGrp="1"/>
          </p:cNvSpPr>
          <p:nvPr>
            <p:ph type="title"/>
          </p:nvPr>
        </p:nvSpPr>
        <p:spPr>
          <a:xfrm>
            <a:off x="431800" y="179388"/>
            <a:ext cx="5905500" cy="533400"/>
          </a:xfrm>
          <a:noFill/>
          <a:ln>
            <a:miter lim="800000"/>
            <a:headEnd/>
            <a:tailEnd/>
          </a:ln>
        </p:spPr>
        <p:txBody>
          <a:bodyPr/>
          <a:lstStyle/>
          <a:p>
            <a:r>
              <a:rPr lang="de-DE"/>
              <a:t>Math Education Today and Tomorrow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6387" name="Text Box 4"/>
          <p:cNvSpPr txBox="1">
            <a:spLocks noChangeArrowheads="1"/>
          </p:cNvSpPr>
          <p:nvPr/>
        </p:nvSpPr>
        <p:spPr bwMode="auto">
          <a:xfrm>
            <a:off x="250825" y="1125538"/>
            <a:ext cx="8569325" cy="1373187"/>
          </a:xfrm>
          <a:prstGeom prst="rect">
            <a:avLst/>
          </a:prstGeom>
          <a:noFill/>
          <a:ln w="9525">
            <a:noFill/>
            <a:miter lim="800000"/>
            <a:headEnd/>
            <a:tailEnd/>
          </a:ln>
        </p:spPr>
        <p:txBody>
          <a:bodyPr>
            <a:prstTxWarp prst="textNoShape">
              <a:avLst/>
            </a:prstTxWarp>
            <a:spAutoFit/>
          </a:bodyPr>
          <a:lstStyle/>
          <a:p>
            <a:r>
              <a:rPr lang="de-DE" b="1"/>
              <a:t>The tool – Beamer XJ-A146:</a:t>
            </a:r>
          </a:p>
          <a:p>
            <a:endParaRPr lang="de-DE" b="1"/>
          </a:p>
          <a:p>
            <a:r>
              <a:rPr lang="de-DE"/>
              <a:t>http://casio-projectors.ru/products/xja146/</a:t>
            </a:r>
          </a:p>
        </p:txBody>
      </p:sp>
      <p:pic>
        <p:nvPicPr>
          <p:cNvPr id="16388" name="Picture 5" descr="main_euro"/>
          <p:cNvPicPr>
            <a:picLocks noChangeAspect="1" noChangeArrowheads="1"/>
          </p:cNvPicPr>
          <p:nvPr/>
        </p:nvPicPr>
        <p:blipFill>
          <a:blip r:embed="rId2"/>
          <a:srcRect/>
          <a:stretch>
            <a:fillRect/>
          </a:stretch>
        </p:blipFill>
        <p:spPr bwMode="auto">
          <a:xfrm>
            <a:off x="468313" y="3213100"/>
            <a:ext cx="817245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7411" name="Text Box 5"/>
          <p:cNvSpPr txBox="1">
            <a:spLocks noChangeArrowheads="1"/>
          </p:cNvSpPr>
          <p:nvPr/>
        </p:nvSpPr>
        <p:spPr bwMode="auto">
          <a:xfrm>
            <a:off x="663575" y="1268413"/>
            <a:ext cx="3116263" cy="2895600"/>
          </a:xfrm>
          <a:prstGeom prst="rect">
            <a:avLst/>
          </a:prstGeom>
          <a:noFill/>
          <a:ln w="9525">
            <a:noFill/>
            <a:miter lim="800000"/>
            <a:headEnd/>
            <a:tailEnd/>
          </a:ln>
        </p:spPr>
        <p:txBody>
          <a:bodyPr>
            <a:prstTxWarp prst="textNoShape">
              <a:avLst/>
            </a:prstTxWarp>
            <a:spAutoFit/>
          </a:bodyPr>
          <a:lstStyle/>
          <a:p>
            <a:r>
              <a:rPr lang="de-DE" b="1"/>
              <a:t>eActivity – </a:t>
            </a:r>
          </a:p>
          <a:p>
            <a:r>
              <a:rPr lang="de-DE" b="1"/>
              <a:t>an example</a:t>
            </a:r>
          </a:p>
          <a:p>
            <a:endParaRPr lang="de-DE"/>
          </a:p>
          <a:p>
            <a:r>
              <a:rPr lang="de-DE" sz="2400"/>
              <a:t>According to the instructions from the formula construct a rhombus:</a:t>
            </a:r>
            <a:r>
              <a:rPr lang="de-DE"/>
              <a:t> </a:t>
            </a:r>
          </a:p>
        </p:txBody>
      </p:sp>
      <p:pic>
        <p:nvPicPr>
          <p:cNvPr id="5" name="eActivity.avi">
            <a:hlinkClick r:id="" action="ppaction://media"/>
          </p:cNvPr>
          <p:cNvPicPr/>
          <p:nvPr>
            <a:videoFile r:link="rId1"/>
          </p:nvPr>
        </p:nvPicPr>
        <p:blipFill>
          <a:blip r:embed="rId3"/>
          <a:stretch>
            <a:fillRect/>
          </a:stretch>
        </p:blipFill>
        <p:spPr>
          <a:xfrm>
            <a:off x="4648200" y="785519"/>
            <a:ext cx="3810000" cy="569148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iagrammplatzhalter 1"/>
          <p:cNvSpPr>
            <a:spLocks noGrp="1"/>
          </p:cNvSpPr>
          <p:nvPr>
            <p:ph type="chart" idx="1"/>
          </p:nvPr>
        </p:nvSpPr>
        <p:spPr bwMode="auto">
          <a:xfrm>
            <a:off x="431800" y="1052513"/>
            <a:ext cx="8243888" cy="5256212"/>
          </a:xfrm>
          <a:noFill/>
          <a:ln>
            <a:miter lim="800000"/>
            <a:headEnd/>
            <a:tailEnd/>
          </a:ln>
        </p:spPr>
      </p:sp>
      <p:sp>
        <p:nvSpPr>
          <p:cNvPr id="18435" name="Titel 2"/>
          <p:cNvSpPr>
            <a:spLocks noGrp="1"/>
          </p:cNvSpPr>
          <p:nvPr>
            <p:ph type="title"/>
          </p:nvPr>
        </p:nvSpPr>
        <p:spPr>
          <a:xfrm>
            <a:off x="431800" y="179388"/>
            <a:ext cx="5905500" cy="533400"/>
          </a:xfrm>
          <a:noFill/>
          <a:ln>
            <a:miter lim="800000"/>
            <a:headEnd/>
            <a:tailEnd/>
          </a:ln>
        </p:spPr>
        <p:txBody>
          <a:bodyPr/>
          <a:lstStyle/>
          <a:p>
            <a:r>
              <a:rPr lang="de-DE"/>
              <a:t>Math Education Today and Tomorrow</a:t>
            </a:r>
          </a:p>
        </p:txBody>
      </p:sp>
      <p:pic>
        <p:nvPicPr>
          <p:cNvPr id="18436" name="Picture 2" descr="04-0247"/>
          <p:cNvPicPr>
            <a:picLocks noChangeAspect="1" noChangeArrowheads="1"/>
          </p:cNvPicPr>
          <p:nvPr/>
        </p:nvPicPr>
        <p:blipFill>
          <a:blip r:embed="rId2"/>
          <a:srcRect/>
          <a:stretch>
            <a:fillRect/>
          </a:stretch>
        </p:blipFill>
        <p:spPr bwMode="auto">
          <a:xfrm>
            <a:off x="-36513" y="765175"/>
            <a:ext cx="9180513" cy="5832475"/>
          </a:xfrm>
          <a:prstGeom prst="rect">
            <a:avLst/>
          </a:prstGeom>
          <a:noFill/>
          <a:ln w="9525">
            <a:noFill/>
            <a:miter lim="800000"/>
            <a:headEnd/>
            <a:tailEnd/>
          </a:ln>
        </p:spPr>
      </p:pic>
      <p:sp>
        <p:nvSpPr>
          <p:cNvPr id="18437" name="Inhaltsplatzhalter 1"/>
          <p:cNvSpPr txBox="1">
            <a:spLocks/>
          </p:cNvSpPr>
          <p:nvPr/>
        </p:nvSpPr>
        <p:spPr bwMode="auto">
          <a:xfrm>
            <a:off x="-36513" y="1628775"/>
            <a:ext cx="9180513" cy="4679950"/>
          </a:xfrm>
          <a:prstGeom prst="rect">
            <a:avLst/>
          </a:prstGeom>
          <a:noFill/>
          <a:ln w="9525">
            <a:noFill/>
            <a:miter lim="800000"/>
            <a:headEnd/>
            <a:tailEnd/>
          </a:ln>
        </p:spPr>
        <p:txBody>
          <a:bodyPr>
            <a:prstTxWarp prst="textNoShape">
              <a:avLst/>
            </a:prstTxWarp>
          </a:bodyPr>
          <a:lstStyle/>
          <a:p>
            <a:pPr algn="ctr" eaLnBrk="0" hangingPunct="0">
              <a:spcBef>
                <a:spcPct val="20000"/>
              </a:spcBef>
            </a:pPr>
            <a:endParaRPr lang="de-DE" sz="4400" b="1">
              <a:solidFill>
                <a:schemeClr val="bg1"/>
              </a:solidFill>
            </a:endParaRPr>
          </a:p>
          <a:p>
            <a:pPr algn="ctr" eaLnBrk="0" hangingPunct="0">
              <a:spcBef>
                <a:spcPct val="20000"/>
              </a:spcBef>
            </a:pPr>
            <a:endParaRPr lang="de-DE" sz="4400" b="1">
              <a:solidFill>
                <a:schemeClr val="bg1"/>
              </a:solidFill>
            </a:endParaRPr>
          </a:p>
          <a:p>
            <a:pPr algn="ctr" eaLnBrk="0" hangingPunct="0">
              <a:spcBef>
                <a:spcPct val="20000"/>
              </a:spcBef>
            </a:pPr>
            <a:endParaRPr lang="de-DE" sz="4400" b="1">
              <a:solidFill>
                <a:schemeClr val="bg1"/>
              </a:solidFill>
            </a:endParaRPr>
          </a:p>
          <a:p>
            <a:pPr algn="ctr" eaLnBrk="0" hangingPunct="0">
              <a:spcBef>
                <a:spcPct val="20000"/>
              </a:spcBef>
            </a:pPr>
            <a:endParaRPr lang="de-DE" sz="4400" b="1">
              <a:solidFill>
                <a:schemeClr val="bg1"/>
              </a:solidFill>
            </a:endParaRPr>
          </a:p>
          <a:p>
            <a:pPr algn="ctr" eaLnBrk="0" hangingPunct="0">
              <a:spcBef>
                <a:spcPct val="20000"/>
              </a:spcBef>
            </a:pPr>
            <a:endParaRPr lang="de-DE" sz="4400" b="1">
              <a:solidFill>
                <a:schemeClr val="bg1"/>
              </a:solidFill>
            </a:endParaRPr>
          </a:p>
          <a:p>
            <a:pPr algn="ctr" eaLnBrk="0" hangingPunct="0">
              <a:spcBef>
                <a:spcPct val="20000"/>
              </a:spcBef>
            </a:pPr>
            <a:r>
              <a:rPr lang="ru-RU" sz="3200" b="1">
                <a:solidFill>
                  <a:schemeClr val="bg1"/>
                </a:solidFill>
              </a:rPr>
              <a:t>Большое спасибо за ваше внимание!</a:t>
            </a:r>
            <a:r>
              <a:rPr lang="de-DE"/>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8195" name="Text Box 5"/>
          <p:cNvSpPr txBox="1">
            <a:spLocks noChangeArrowheads="1"/>
          </p:cNvSpPr>
          <p:nvPr/>
        </p:nvSpPr>
        <p:spPr bwMode="auto">
          <a:xfrm>
            <a:off x="179388" y="1268413"/>
            <a:ext cx="8785225" cy="5300662"/>
          </a:xfrm>
          <a:prstGeom prst="rect">
            <a:avLst/>
          </a:prstGeom>
          <a:noFill/>
          <a:ln w="9525">
            <a:noFill/>
            <a:miter lim="800000"/>
            <a:headEnd/>
            <a:tailEnd/>
          </a:ln>
        </p:spPr>
        <p:txBody>
          <a:bodyPr>
            <a:prstTxWarp prst="textNoShape">
              <a:avLst/>
            </a:prstTxWarp>
            <a:spAutoFit/>
          </a:bodyPr>
          <a:lstStyle/>
          <a:p>
            <a:pPr algn="ctr"/>
            <a:r>
              <a:rPr lang="en-GB" b="1"/>
              <a:t>Using CAS in Math Education – </a:t>
            </a:r>
          </a:p>
          <a:p>
            <a:pPr algn="ctr"/>
            <a:r>
              <a:rPr lang="en-GB" b="1"/>
              <a:t>first experience in Germany with the newest ClassPad technology CP400</a:t>
            </a:r>
            <a:r>
              <a:rPr lang="de-DE"/>
              <a:t> </a:t>
            </a:r>
          </a:p>
          <a:p>
            <a:endParaRPr lang="de-DE" sz="2000"/>
          </a:p>
          <a:p>
            <a:r>
              <a:rPr lang="de-DE"/>
              <a:t>Preface: </a:t>
            </a:r>
          </a:p>
          <a:p>
            <a:endParaRPr lang="de-DE" sz="1400"/>
          </a:p>
          <a:p>
            <a:r>
              <a:rPr lang="de-DE" sz="2400"/>
              <a:t>Ministry of Education in Saxony/Germany introduced 2004:</a:t>
            </a:r>
          </a:p>
          <a:p>
            <a:r>
              <a:rPr lang="de-DE" sz="2400"/>
              <a:t>Modern Math Education with CAS, DGS and TK </a:t>
            </a:r>
          </a:p>
          <a:p>
            <a:r>
              <a:rPr lang="de-DE" sz="2400"/>
              <a:t>beginning in the 8th class upto 12th class, </a:t>
            </a:r>
          </a:p>
          <a:p>
            <a:r>
              <a:rPr lang="de-DE" sz="2400"/>
              <a:t>using graphic calculators (GTR)</a:t>
            </a:r>
          </a:p>
          <a:p>
            <a:endParaRPr lang="de-DE" sz="2400"/>
          </a:p>
          <a:p>
            <a:r>
              <a:rPr lang="de-DE" sz="2400"/>
              <a:t>CAS 	–  Computer Algebra Systems</a:t>
            </a:r>
          </a:p>
          <a:p>
            <a:r>
              <a:rPr lang="de-DE" sz="2400"/>
              <a:t>DGS 	–  Dynamic Geometry Software</a:t>
            </a:r>
          </a:p>
          <a:p>
            <a:r>
              <a:rPr lang="de-DE" sz="2400"/>
              <a:t>TK    	–  Spreadsheet</a:t>
            </a:r>
            <a:r>
              <a:rPr lang="de-DE"/>
              <a:t> (</a:t>
            </a:r>
            <a:r>
              <a:rPr lang="de-DE" sz="2400"/>
              <a:t>Table Calculation)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9219" name="Text Box 5"/>
          <p:cNvSpPr txBox="1">
            <a:spLocks noChangeArrowheads="1"/>
          </p:cNvSpPr>
          <p:nvPr/>
        </p:nvSpPr>
        <p:spPr bwMode="auto">
          <a:xfrm>
            <a:off x="250825" y="908050"/>
            <a:ext cx="8713788" cy="5634038"/>
          </a:xfrm>
          <a:prstGeom prst="rect">
            <a:avLst/>
          </a:prstGeom>
          <a:noFill/>
          <a:ln w="9525">
            <a:noFill/>
            <a:miter lim="800000"/>
            <a:headEnd/>
            <a:tailEnd/>
          </a:ln>
        </p:spPr>
        <p:txBody>
          <a:bodyPr>
            <a:prstTxWarp prst="textNoShape">
              <a:avLst/>
            </a:prstTxWarp>
            <a:spAutoFit/>
          </a:bodyPr>
          <a:lstStyle/>
          <a:p>
            <a:r>
              <a:rPr lang="de-DE" b="1"/>
              <a:t>8th class:</a:t>
            </a:r>
          </a:p>
          <a:p>
            <a:endParaRPr lang="de-DE" sz="1400"/>
          </a:p>
          <a:p>
            <a:r>
              <a:rPr lang="de-DE" sz="2400"/>
              <a:t>- Knowledge of the use of CAS when forming more complex   </a:t>
            </a:r>
          </a:p>
          <a:p>
            <a:r>
              <a:rPr lang="de-DE" sz="2400"/>
              <a:t>  terms and equations</a:t>
            </a:r>
            <a:r>
              <a:rPr lang="de-DE"/>
              <a:t> </a:t>
            </a:r>
          </a:p>
          <a:p>
            <a:endParaRPr lang="de-DE" sz="1400"/>
          </a:p>
          <a:p>
            <a:r>
              <a:rPr lang="de-DE" sz="2400"/>
              <a:t>- Investigating the influence of parameters in the function   </a:t>
            </a:r>
          </a:p>
          <a:p>
            <a:r>
              <a:rPr lang="de-DE" sz="2400"/>
              <a:t>  equation to trace the graph with DGS, TK, GTR or CAS</a:t>
            </a:r>
            <a:r>
              <a:rPr lang="de-DE"/>
              <a:t> </a:t>
            </a:r>
          </a:p>
          <a:p>
            <a:endParaRPr lang="de-DE" sz="1400"/>
          </a:p>
          <a:p>
            <a:r>
              <a:rPr lang="de-DE" sz="2400"/>
              <a:t>- Finding equations for measurement series with the help of  </a:t>
            </a:r>
          </a:p>
          <a:p>
            <a:r>
              <a:rPr lang="de-DE" sz="2400"/>
              <a:t>  linear regression with GTR, CAS or TK</a:t>
            </a:r>
            <a:r>
              <a:rPr lang="de-DE"/>
              <a:t> 	</a:t>
            </a:r>
          </a:p>
          <a:p>
            <a:endParaRPr lang="de-DE" sz="1400"/>
          </a:p>
          <a:p>
            <a:r>
              <a:rPr lang="de-DE" sz="2400"/>
              <a:t>- Solving linear systems of equations with more complex  </a:t>
            </a:r>
          </a:p>
          <a:p>
            <a:r>
              <a:rPr lang="de-DE" sz="2400"/>
              <a:t>  coefficients with GTR or CAS (two equations with two  </a:t>
            </a:r>
          </a:p>
          <a:p>
            <a:r>
              <a:rPr lang="de-DE" sz="2400"/>
              <a:t>  unknown variables)</a:t>
            </a:r>
          </a:p>
          <a:p>
            <a:endParaRPr lang="de-DE" sz="2400"/>
          </a:p>
          <a:p>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0243" name="Text Box 3"/>
          <p:cNvSpPr txBox="1">
            <a:spLocks noChangeArrowheads="1"/>
          </p:cNvSpPr>
          <p:nvPr/>
        </p:nvSpPr>
        <p:spPr bwMode="auto">
          <a:xfrm>
            <a:off x="250825" y="765175"/>
            <a:ext cx="8713788" cy="5727700"/>
          </a:xfrm>
          <a:prstGeom prst="rect">
            <a:avLst/>
          </a:prstGeom>
          <a:noFill/>
          <a:ln w="9525">
            <a:noFill/>
            <a:miter lim="800000"/>
            <a:headEnd/>
            <a:tailEnd/>
          </a:ln>
        </p:spPr>
        <p:txBody>
          <a:bodyPr>
            <a:prstTxWarp prst="textNoShape">
              <a:avLst/>
            </a:prstTxWarp>
            <a:spAutoFit/>
          </a:bodyPr>
          <a:lstStyle/>
          <a:p>
            <a:r>
              <a:rPr lang="de-DE" b="1"/>
              <a:t>9th class:</a:t>
            </a:r>
          </a:p>
          <a:p>
            <a:endParaRPr lang="de-DE" sz="800" b="1"/>
          </a:p>
          <a:p>
            <a:r>
              <a:rPr lang="de-DE" sz="2400"/>
              <a:t>Functions and Powers</a:t>
            </a:r>
            <a:r>
              <a:rPr lang="de-DE"/>
              <a:t> </a:t>
            </a:r>
          </a:p>
          <a:p>
            <a:endParaRPr lang="de-DE" sz="1400"/>
          </a:p>
          <a:p>
            <a:r>
              <a:rPr lang="de-DE" sz="2400"/>
              <a:t>Mastered of determining zero quadratic functions, graphical solving quadratic equations and solving with GTR or CAS</a:t>
            </a:r>
            <a:r>
              <a:rPr lang="de-DE"/>
              <a:t> </a:t>
            </a:r>
          </a:p>
          <a:p>
            <a:endParaRPr lang="de-DE" sz="2400"/>
          </a:p>
          <a:p>
            <a:r>
              <a:rPr lang="de-DE" b="1"/>
              <a:t>10th class:</a:t>
            </a:r>
          </a:p>
          <a:p>
            <a:endParaRPr lang="de-DE" sz="800" b="1"/>
          </a:p>
          <a:p>
            <a:r>
              <a:rPr lang="de-DE" sz="2400"/>
              <a:t>Obtaining the inverse function with CAS, graphical interpretation</a:t>
            </a:r>
            <a:r>
              <a:rPr lang="de-DE"/>
              <a:t> 	</a:t>
            </a:r>
          </a:p>
          <a:p>
            <a:endParaRPr lang="de-DE" sz="1400"/>
          </a:p>
          <a:p>
            <a:r>
              <a:rPr lang="de-DE" sz="2400"/>
              <a:t>Use of CAS to demonstrate the properties of functions</a:t>
            </a:r>
            <a:br>
              <a:rPr lang="de-DE" sz="2400"/>
            </a:br>
            <a:r>
              <a:rPr lang="de-DE" sz="2400"/>
              <a:t>Obtaining illustrative of the limit concept</a:t>
            </a:r>
            <a:r>
              <a:rPr lang="de-DE"/>
              <a:t> </a:t>
            </a:r>
          </a:p>
          <a:p>
            <a:endParaRPr lang="de-DE" sz="1400"/>
          </a:p>
          <a:p>
            <a:r>
              <a:rPr lang="de-DE" sz="2400"/>
              <a:t>Know of parametric representation and polar coordinates to describe curves with GTR and CAS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1267" name="Text Box 3"/>
          <p:cNvSpPr txBox="1">
            <a:spLocks noChangeArrowheads="1"/>
          </p:cNvSpPr>
          <p:nvPr/>
        </p:nvSpPr>
        <p:spPr bwMode="auto">
          <a:xfrm>
            <a:off x="250825" y="1196975"/>
            <a:ext cx="8713788" cy="4538663"/>
          </a:xfrm>
          <a:prstGeom prst="rect">
            <a:avLst/>
          </a:prstGeom>
          <a:noFill/>
          <a:ln w="9525">
            <a:noFill/>
            <a:miter lim="800000"/>
            <a:headEnd/>
            <a:tailEnd/>
          </a:ln>
        </p:spPr>
        <p:txBody>
          <a:bodyPr>
            <a:prstTxWarp prst="textNoShape">
              <a:avLst/>
            </a:prstTxWarp>
            <a:spAutoFit/>
          </a:bodyPr>
          <a:lstStyle/>
          <a:p>
            <a:r>
              <a:rPr lang="de-DE" b="1"/>
              <a:t>11/12th class:</a:t>
            </a:r>
          </a:p>
          <a:p>
            <a:endParaRPr lang="de-DE" sz="800" b="1"/>
          </a:p>
          <a:p>
            <a:r>
              <a:rPr lang="de-DE" sz="2400" b="1"/>
              <a:t>Differential calculus</a:t>
            </a:r>
            <a:r>
              <a:rPr lang="de-DE"/>
              <a:t> </a:t>
            </a:r>
          </a:p>
          <a:p>
            <a:endParaRPr lang="de-DE" sz="1400"/>
          </a:p>
          <a:p>
            <a:r>
              <a:rPr lang="de-DE" sz="2400"/>
              <a:t>The use of CAS in particular, should promote discovery learning, and support for substantive tasks, the reflection on the facts and the interpretation of the result.</a:t>
            </a:r>
            <a:r>
              <a:rPr lang="de-DE"/>
              <a:t> </a:t>
            </a:r>
          </a:p>
          <a:p>
            <a:endParaRPr lang="de-DE" sz="2400"/>
          </a:p>
          <a:p>
            <a:r>
              <a:rPr lang="de-DE" sz="2400" b="1"/>
              <a:t>Integral Calculus</a:t>
            </a:r>
            <a:r>
              <a:rPr lang="de-DE" b="1"/>
              <a:t> </a:t>
            </a:r>
          </a:p>
          <a:p>
            <a:endParaRPr lang="de-DE" sz="1400" b="1"/>
          </a:p>
          <a:p>
            <a:r>
              <a:rPr lang="de-DE" sz="2400"/>
              <a:t>The use of CAS in particular, should promote discovery learning, and support for substantive tasks, the reflection on the facts and the interpretation of the result.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2291" name="Text Box 3"/>
          <p:cNvSpPr txBox="1">
            <a:spLocks noChangeArrowheads="1"/>
          </p:cNvSpPr>
          <p:nvPr/>
        </p:nvSpPr>
        <p:spPr bwMode="auto">
          <a:xfrm>
            <a:off x="179388" y="1196975"/>
            <a:ext cx="8785225" cy="5021263"/>
          </a:xfrm>
          <a:prstGeom prst="rect">
            <a:avLst/>
          </a:prstGeom>
          <a:noFill/>
          <a:ln w="9525">
            <a:noFill/>
            <a:miter lim="800000"/>
            <a:headEnd/>
            <a:tailEnd/>
          </a:ln>
        </p:spPr>
        <p:txBody>
          <a:bodyPr>
            <a:prstTxWarp prst="textNoShape">
              <a:avLst/>
            </a:prstTxWarp>
            <a:spAutoFit/>
          </a:bodyPr>
          <a:lstStyle/>
          <a:p>
            <a:r>
              <a:rPr lang="de-DE" b="1"/>
              <a:t>worksheets:</a:t>
            </a:r>
          </a:p>
          <a:p>
            <a:endParaRPr lang="de-DE" sz="1400" b="1"/>
          </a:p>
          <a:p>
            <a:pPr>
              <a:buFont typeface="Wingdings" pitchFamily="-1" charset="2"/>
              <a:buChar char="F"/>
            </a:pPr>
            <a:r>
              <a:rPr lang="en-US" sz="2400"/>
              <a:t> The use of worksheets in mathematics instruction has a </a:t>
            </a:r>
          </a:p>
          <a:p>
            <a:pPr>
              <a:buFont typeface="Wingdings" pitchFamily="-1" charset="2"/>
              <a:buNone/>
            </a:pPr>
            <a:r>
              <a:rPr lang="en-US" sz="2400"/>
              <a:t>     long tradition. </a:t>
            </a:r>
          </a:p>
          <a:p>
            <a:endParaRPr lang="de-DE" sz="1400" b="1"/>
          </a:p>
          <a:p>
            <a:pPr>
              <a:buFont typeface="Wingdings" pitchFamily="-1" charset="2"/>
              <a:buChar char="F"/>
            </a:pPr>
            <a:r>
              <a:rPr lang="en-US" sz="2400"/>
              <a:t> The use of a worksheet should guide the students to a </a:t>
            </a:r>
          </a:p>
          <a:p>
            <a:pPr>
              <a:buFont typeface="Wingdings" pitchFamily="-1" charset="2"/>
              <a:buNone/>
            </a:pPr>
            <a:r>
              <a:rPr lang="en-US" sz="2400"/>
              <a:t>     structured work. </a:t>
            </a:r>
          </a:p>
          <a:p>
            <a:pPr>
              <a:buFont typeface="Wingdings" pitchFamily="-1" charset="2"/>
              <a:buNone/>
            </a:pPr>
            <a:endParaRPr lang="en-US" sz="1400"/>
          </a:p>
          <a:p>
            <a:pPr>
              <a:buFont typeface="Wingdings" pitchFamily="-1" charset="2"/>
              <a:buChar char="F"/>
            </a:pPr>
            <a:r>
              <a:rPr lang="en-US" sz="2400"/>
              <a:t> Instead of an oral instruction, which requires a synchronous  </a:t>
            </a:r>
          </a:p>
          <a:p>
            <a:pPr>
              <a:buFont typeface="Wingdings" pitchFamily="-1" charset="2"/>
              <a:buNone/>
            </a:pPr>
            <a:r>
              <a:rPr lang="en-US" sz="2400"/>
              <a:t>     work of all students, the worksheet individually and with their </a:t>
            </a:r>
          </a:p>
          <a:p>
            <a:pPr>
              <a:buFont typeface="Wingdings" pitchFamily="-1" charset="2"/>
              <a:buNone/>
            </a:pPr>
            <a:r>
              <a:rPr lang="en-US" sz="2400"/>
              <a:t>     own timing can be processed next. </a:t>
            </a:r>
          </a:p>
          <a:p>
            <a:pPr>
              <a:buFont typeface="Wingdings" pitchFamily="-1" charset="2"/>
              <a:buNone/>
            </a:pPr>
            <a:endParaRPr lang="en-US" sz="1400"/>
          </a:p>
          <a:p>
            <a:r>
              <a:rPr lang="en-US" sz="2400">
                <a:sym typeface="Wingdings" pitchFamily="-1" charset="2"/>
              </a:rPr>
              <a:t> </a:t>
            </a:r>
            <a:r>
              <a:rPr lang="en-US" sz="2400"/>
              <a:t>The sequence of the work orders in the worksheet helps to </a:t>
            </a:r>
          </a:p>
          <a:p>
            <a:r>
              <a:rPr lang="en-US" sz="2400"/>
              <a:t>     recognize the logical structure of a problem; </a:t>
            </a:r>
          </a:p>
          <a:p>
            <a:r>
              <a:rPr lang="en-US" sz="2400"/>
              <a:t>     the work procedures help to penetrate the question.</a:t>
            </a:r>
            <a:endParaRPr lang="de-DE"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3315" name="Text Box 3"/>
          <p:cNvSpPr txBox="1">
            <a:spLocks noChangeArrowheads="1"/>
          </p:cNvSpPr>
          <p:nvPr/>
        </p:nvSpPr>
        <p:spPr bwMode="auto">
          <a:xfrm>
            <a:off x="179388" y="836613"/>
            <a:ext cx="8785225" cy="5691187"/>
          </a:xfrm>
          <a:prstGeom prst="rect">
            <a:avLst/>
          </a:prstGeom>
          <a:noFill/>
          <a:ln w="9525">
            <a:noFill/>
            <a:miter lim="800000"/>
            <a:headEnd/>
            <a:tailEnd/>
          </a:ln>
        </p:spPr>
        <p:txBody>
          <a:bodyPr>
            <a:prstTxWarp prst="textNoShape">
              <a:avLst/>
            </a:prstTxWarp>
            <a:spAutoFit/>
          </a:bodyPr>
          <a:lstStyle/>
          <a:p>
            <a:r>
              <a:rPr lang="de-DE" b="1"/>
              <a:t>worksheets:</a:t>
            </a:r>
          </a:p>
          <a:p>
            <a:endParaRPr lang="de-DE" sz="1400" b="1"/>
          </a:p>
          <a:p>
            <a:r>
              <a:rPr lang="en-GB" sz="2400"/>
              <a:t>The disadvantage of a sheet of paper with work orders is seen, that the tools which can be used must be made available about. The students do not know always, how to carry out its solution steps in detail. Moreover, in a classic worksheet are missing the self check of the results, a feedback of the partial steps and also the visualization of the results.</a:t>
            </a:r>
          </a:p>
          <a:p>
            <a:endParaRPr lang="en-GB" sz="1400"/>
          </a:p>
          <a:p>
            <a:r>
              <a:rPr lang="en-GB" sz="2400"/>
              <a:t>The new developed </a:t>
            </a:r>
            <a:r>
              <a:rPr lang="en-GB" sz="2400" b="1"/>
              <a:t>eActivity in the ClassPad</a:t>
            </a:r>
            <a:r>
              <a:rPr lang="en-GB" sz="2400"/>
              <a:t> represents an extremely rich extension of the worksheet. The eActivity com-bines the written representation of the setting of tasks of a worksheet with the tool level of the ClassPad.</a:t>
            </a:r>
          </a:p>
          <a:p>
            <a:r>
              <a:rPr lang="en-GB" sz="2400"/>
              <a:t>These tools are the individual menus or modules, which the ClassPad offers: Computer algebra system, dynamic geometry software, computer statistics, curve plotter, and much more.</a:t>
            </a:r>
            <a:endParaRPr lang="de-DE"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sp>
        <p:nvSpPr>
          <p:cNvPr id="14339" name="Text Box 3"/>
          <p:cNvSpPr txBox="1">
            <a:spLocks noChangeArrowheads="1"/>
          </p:cNvSpPr>
          <p:nvPr/>
        </p:nvSpPr>
        <p:spPr bwMode="auto">
          <a:xfrm>
            <a:off x="179388" y="1125538"/>
            <a:ext cx="8785225" cy="4352925"/>
          </a:xfrm>
          <a:prstGeom prst="rect">
            <a:avLst/>
          </a:prstGeom>
          <a:noFill/>
          <a:ln w="9525">
            <a:noFill/>
            <a:miter lim="800000"/>
            <a:headEnd/>
            <a:tailEnd/>
          </a:ln>
        </p:spPr>
        <p:txBody>
          <a:bodyPr>
            <a:prstTxWarp prst="textNoShape">
              <a:avLst/>
            </a:prstTxWarp>
            <a:spAutoFit/>
          </a:bodyPr>
          <a:lstStyle/>
          <a:p>
            <a:r>
              <a:rPr lang="de-DE" b="1"/>
              <a:t>eActivity:</a:t>
            </a:r>
          </a:p>
          <a:p>
            <a:endParaRPr lang="de-DE" sz="1400" b="1"/>
          </a:p>
          <a:p>
            <a:r>
              <a:rPr lang="en-GB" sz="2400"/>
              <a:t> Thus, all tasks can be worked on with the possibilities of the  </a:t>
            </a:r>
          </a:p>
          <a:p>
            <a:r>
              <a:rPr lang="en-GB" sz="2400"/>
              <a:t> computer. </a:t>
            </a:r>
          </a:p>
          <a:p>
            <a:endParaRPr lang="en-GB" sz="1400"/>
          </a:p>
          <a:p>
            <a:r>
              <a:rPr lang="en-GB" sz="2400"/>
              <a:t> At the same time, the documentation of the work can be </a:t>
            </a:r>
          </a:p>
          <a:p>
            <a:r>
              <a:rPr lang="en-GB" sz="2400"/>
              <a:t> entered directly. </a:t>
            </a:r>
          </a:p>
          <a:p>
            <a:endParaRPr lang="en-GB" sz="1400"/>
          </a:p>
          <a:p>
            <a:r>
              <a:rPr lang="en-GB" sz="2400"/>
              <a:t> The found results can to be visualized immediately or the </a:t>
            </a:r>
          </a:p>
          <a:p>
            <a:r>
              <a:rPr lang="en-GB" sz="2400"/>
              <a:t> results may be in a hidden file, can be viewed. </a:t>
            </a:r>
          </a:p>
          <a:p>
            <a:endParaRPr lang="en-GB" sz="1400"/>
          </a:p>
          <a:p>
            <a:r>
              <a:rPr lang="en-GB" sz="2400"/>
              <a:t> It is an interactive work of the students, between setting of </a:t>
            </a:r>
          </a:p>
          <a:p>
            <a:r>
              <a:rPr lang="en-GB" sz="2400"/>
              <a:t> tasks and the results and control of the results themselves.</a:t>
            </a:r>
            <a:r>
              <a:rPr lang="de-DE"/>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el 2"/>
          <p:cNvSpPr>
            <a:spLocks noGrp="1"/>
          </p:cNvSpPr>
          <p:nvPr>
            <p:ph type="title" idx="4294967295"/>
          </p:nvPr>
        </p:nvSpPr>
        <p:spPr bwMode="auto">
          <a:xfrm>
            <a:off x="431800" y="179388"/>
            <a:ext cx="5905500" cy="533400"/>
          </a:xfrm>
          <a:prstGeom prst="rect">
            <a:avLst/>
          </a:prstGeom>
          <a:noFill/>
          <a:ln>
            <a:miter lim="800000"/>
            <a:headEnd/>
            <a:tailEnd/>
          </a:ln>
        </p:spPr>
        <p:txBody>
          <a:bodyPr anchor="ctr">
            <a:prstTxWarp prst="textNoShape">
              <a:avLst/>
            </a:prstTxWarp>
          </a:bodyPr>
          <a:lstStyle/>
          <a:p>
            <a:r>
              <a:rPr lang="de-DE"/>
              <a:t>Math Education Today and Tomorrow</a:t>
            </a:r>
          </a:p>
        </p:txBody>
      </p:sp>
      <p:pic>
        <p:nvPicPr>
          <p:cNvPr id="15363" name="Picture 4" descr="Casio_fx-CP400_main"/>
          <p:cNvPicPr>
            <a:picLocks noChangeAspect="1" noChangeArrowheads="1"/>
          </p:cNvPicPr>
          <p:nvPr/>
        </p:nvPicPr>
        <p:blipFill>
          <a:blip r:embed="rId2"/>
          <a:srcRect/>
          <a:stretch>
            <a:fillRect/>
          </a:stretch>
        </p:blipFill>
        <p:spPr bwMode="auto">
          <a:xfrm>
            <a:off x="5076825" y="1268413"/>
            <a:ext cx="3838575" cy="5057775"/>
          </a:xfrm>
          <a:prstGeom prst="rect">
            <a:avLst/>
          </a:prstGeom>
          <a:noFill/>
          <a:ln w="9525">
            <a:noFill/>
            <a:miter lim="800000"/>
            <a:headEnd/>
            <a:tailEnd/>
          </a:ln>
        </p:spPr>
      </p:pic>
      <p:sp>
        <p:nvSpPr>
          <p:cNvPr id="15364" name="Text Box 3"/>
          <p:cNvSpPr txBox="1">
            <a:spLocks noChangeArrowheads="1"/>
          </p:cNvSpPr>
          <p:nvPr/>
        </p:nvSpPr>
        <p:spPr bwMode="auto">
          <a:xfrm>
            <a:off x="250825" y="1125538"/>
            <a:ext cx="5473700" cy="5173662"/>
          </a:xfrm>
          <a:prstGeom prst="rect">
            <a:avLst/>
          </a:prstGeom>
          <a:noFill/>
          <a:ln w="9525">
            <a:noFill/>
            <a:miter lim="800000"/>
            <a:headEnd/>
            <a:tailEnd/>
          </a:ln>
        </p:spPr>
        <p:txBody>
          <a:bodyPr>
            <a:prstTxWarp prst="textNoShape">
              <a:avLst/>
            </a:prstTxWarp>
            <a:spAutoFit/>
          </a:bodyPr>
          <a:lstStyle/>
          <a:p>
            <a:r>
              <a:rPr lang="de-DE" b="1"/>
              <a:t>The tool – ClassPad 400:</a:t>
            </a:r>
          </a:p>
          <a:p>
            <a:endParaRPr lang="de-DE" sz="1400" b="1"/>
          </a:p>
          <a:p>
            <a:r>
              <a:rPr lang="de-DE" sz="2400"/>
              <a:t>Графический калькулятор </a:t>
            </a:r>
          </a:p>
          <a:p>
            <a:r>
              <a:rPr lang="de-DE" sz="2400"/>
              <a:t>с сенсорным дисплеем</a:t>
            </a:r>
          </a:p>
          <a:p>
            <a:endParaRPr lang="de-DE" sz="1400" b="1"/>
          </a:p>
          <a:p>
            <a:r>
              <a:rPr lang="de-DE" sz="2400"/>
              <a:t>Fx-CP400 обладает рядом функций, помогающих школьникам лучше усваивать материал: </a:t>
            </a:r>
          </a:p>
          <a:p>
            <a:endParaRPr lang="de-DE" sz="1400"/>
          </a:p>
          <a:p>
            <a:r>
              <a:rPr lang="de-DE" sz="2400"/>
              <a:t>USB поддержка для быстрой и легкой передачи данных и сов-местимость с </a:t>
            </a:r>
            <a:r>
              <a:rPr lang="de-DE" sz="2400" b="1"/>
              <a:t>проектором</a:t>
            </a:r>
            <a:r>
              <a:rPr lang="de-DE" sz="2400"/>
              <a:t> CASIO для отображения информации на доске. </a:t>
            </a:r>
          </a:p>
          <a:p>
            <a:r>
              <a:rPr lang="de-DE" sz="2400"/>
              <a:t>                http://edu.casio.ru/fx-cp400/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_Vorlage">
  <a:themeElements>
    <a:clrScheme name="Benutzerdefiniert 1">
      <a:dk1>
        <a:srgbClr val="000000"/>
      </a:dk1>
      <a:lt1>
        <a:srgbClr val="FFFFFF"/>
      </a:lt1>
      <a:dk2>
        <a:srgbClr val="0000FF"/>
      </a:dk2>
      <a:lt2>
        <a:srgbClr val="FFFF00"/>
      </a:lt2>
      <a:accent1>
        <a:srgbClr val="F99B1C"/>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Powerpoint_Vorl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a:ln>
              <a:noFill/>
            </a:ln>
            <a:solidFill>
              <a:schemeClr val="tx1"/>
            </a:solidFill>
            <a:effectLst/>
            <a:latin typeface="Arial" charset="0"/>
          </a:defRPr>
        </a:defPPr>
      </a:lstStyle>
    </a:lnDef>
  </a:objectDefaults>
  <a:extraClrSchemeLst>
    <a:extraClrScheme>
      <a:clrScheme name="Powerpoint_Vorlag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Vorlag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Vorlag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Vorlag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Vorl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Vorl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Vorl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K:\n4100\Werbung\PPT\Powerpoint_Vorlage.pot</Template>
  <TotalTime>0</TotalTime>
  <Words>780</Words>
  <Application>Microsoft Macintosh PowerPoint</Application>
  <PresentationFormat>Bildschirmpräsentation (4:3)</PresentationFormat>
  <Paragraphs>121</Paragraphs>
  <Slides>12</Slides>
  <Notes>1</Notes>
  <HiddenSlides>0</HiddenSlides>
  <MMClips>1</MMClips>
  <ScaleCrop>false</ScaleCrop>
  <HeadingPairs>
    <vt:vector size="4" baseType="variant">
      <vt:variant>
        <vt:lpstr>Entwurfsvorlage</vt:lpstr>
      </vt:variant>
      <vt:variant>
        <vt:i4>1</vt:i4>
      </vt:variant>
      <vt:variant>
        <vt:lpstr>Folientitel</vt:lpstr>
      </vt:variant>
      <vt:variant>
        <vt:i4>12</vt:i4>
      </vt:variant>
    </vt:vector>
  </HeadingPairs>
  <TitlesOfParts>
    <vt:vector size="13" baseType="lpstr">
      <vt:lpstr>Powerpoint_Vorlage</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lpstr>Math Education Today and Tomorrow</vt:lpstr>
    </vt:vector>
  </TitlesOfParts>
  <Company>HTW Dresden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Education</dc:title>
  <dc:subject>Conference</dc:subject>
  <dc:creator>Paditz</dc:creator>
  <cp:lastModifiedBy>Ludwig Paditz</cp:lastModifiedBy>
  <cp:revision>155</cp:revision>
  <cp:lastPrinted>2011-09-28T10:49:02Z</cp:lastPrinted>
  <dcterms:created xsi:type="dcterms:W3CDTF">2013-11-18T18:40:39Z</dcterms:created>
  <dcterms:modified xsi:type="dcterms:W3CDTF">2013-11-18T18:50:41Z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earbeiter">
    <vt:lpwstr>H. Mustermann</vt:lpwstr>
  </property>
</Properties>
</file>