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4" r:id="rId2"/>
    <p:sldId id="354" r:id="rId3"/>
    <p:sldId id="355" r:id="rId4"/>
    <p:sldId id="359" r:id="rId5"/>
    <p:sldId id="360" r:id="rId6"/>
    <p:sldId id="361" r:id="rId7"/>
    <p:sldId id="362" r:id="rId8"/>
    <p:sldId id="329" r:id="rId9"/>
    <p:sldId id="330" r:id="rId10"/>
    <p:sldId id="358" r:id="rId11"/>
    <p:sldId id="334" r:id="rId12"/>
    <p:sldId id="336" r:id="rId13"/>
    <p:sldId id="338" r:id="rId14"/>
    <p:sldId id="337" r:id="rId15"/>
    <p:sldId id="313" r:id="rId16"/>
    <p:sldId id="341" r:id="rId17"/>
    <p:sldId id="340" r:id="rId18"/>
    <p:sldId id="344" r:id="rId19"/>
    <p:sldId id="345" r:id="rId20"/>
    <p:sldId id="346" r:id="rId21"/>
    <p:sldId id="384" r:id="rId22"/>
    <p:sldId id="347" r:id="rId23"/>
    <p:sldId id="348" r:id="rId24"/>
    <p:sldId id="349" r:id="rId25"/>
    <p:sldId id="351" r:id="rId26"/>
    <p:sldId id="352" r:id="rId27"/>
    <p:sldId id="353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80" r:id="rId45"/>
    <p:sldId id="381" r:id="rId46"/>
    <p:sldId id="382" r:id="rId47"/>
    <p:sldId id="383" r:id="rId48"/>
    <p:sldId id="272" r:id="rId4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pitchFamily="-1" charset="0"/>
        <a:ea typeface="Arial" pitchFamily="-1" charset="0"/>
        <a:cs typeface="Arial" pitchFamily="-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9900"/>
    <a:srgbClr val="FFA953"/>
    <a:srgbClr val="F99B1C"/>
    <a:srgbClr val="F5AD36"/>
    <a:srgbClr val="F88C21"/>
    <a:srgbClr val="EEEEE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57" autoAdjust="0"/>
    <p:restoredTop sz="94660"/>
  </p:normalViewPr>
  <p:slideViewPr>
    <p:cSldViewPr>
      <p:cViewPr varScale="1">
        <p:scale>
          <a:sx n="101" d="100"/>
          <a:sy n="101" d="100"/>
        </p:scale>
        <p:origin x="1392" y="192"/>
      </p:cViewPr>
      <p:guideLst>
        <p:guide orient="horz" pos="2160"/>
        <p:guide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981" cy="5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98993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19" y="1"/>
            <a:ext cx="3075981" cy="5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98993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052"/>
            <a:ext cx="3075981" cy="5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98993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19" y="9723052"/>
            <a:ext cx="3075981" cy="5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89935" eaLnBrk="0" hangingPunct="0">
              <a:defRPr sz="1300"/>
            </a:lvl1pPr>
          </a:lstStyle>
          <a:p>
            <a:pPr>
              <a:defRPr/>
            </a:pPr>
            <a:fld id="{B3B5DFCA-1BC2-404B-8DEA-036BB65205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94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981" cy="5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98993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19" y="1"/>
            <a:ext cx="3075981" cy="5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98993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38" y="4860682"/>
            <a:ext cx="5204625" cy="46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052"/>
            <a:ext cx="3075981" cy="5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989935" eaLnBrk="0" hangingPunct="0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19" y="9723052"/>
            <a:ext cx="3075981" cy="51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89935" eaLnBrk="0" hangingPunct="0">
              <a:defRPr sz="1300"/>
            </a:lvl1pPr>
          </a:lstStyle>
          <a:p>
            <a:pPr>
              <a:defRPr/>
            </a:pPr>
            <a:fld id="{0A942D52-475A-C84E-BB83-1C6E46A9B9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004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09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338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311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43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34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41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15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262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905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20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34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060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853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359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660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579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69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264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181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268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0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468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239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52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4451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813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800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846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116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836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945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79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112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7162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452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833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6884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366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4775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848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01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67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06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4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09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42D52-475A-C84E-BB83-1C6E46A9B94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58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32000" y="404664"/>
            <a:ext cx="5904656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br>
              <a:rPr lang="de-DE" dirty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32000" y="1052736"/>
            <a:ext cx="8244456" cy="5256584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32000" y="260648"/>
            <a:ext cx="5940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 sz="20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7025EB-37EF-6981-436E-14FB15768BB2}"/>
              </a:ext>
            </a:extLst>
          </p:cNvPr>
          <p:cNvSpPr txBox="1"/>
          <p:nvPr userDrawn="1"/>
        </p:nvSpPr>
        <p:spPr>
          <a:xfrm>
            <a:off x="3444658" y="68893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D9B462-609E-709B-1F3D-3264B5EFBF5C}"/>
              </a:ext>
            </a:extLst>
          </p:cNvPr>
          <p:cNvSpPr txBox="1"/>
          <p:nvPr userDrawn="1"/>
        </p:nvSpPr>
        <p:spPr>
          <a:xfrm>
            <a:off x="7903923" y="37578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FCD450-6FBC-47FF-6270-AF0EABC6D5CD}"/>
              </a:ext>
            </a:extLst>
          </p:cNvPr>
          <p:cNvSpPr txBox="1"/>
          <p:nvPr userDrawn="1"/>
        </p:nvSpPr>
        <p:spPr>
          <a:xfrm>
            <a:off x="7164888" y="4133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1800225" y="6588125"/>
            <a:ext cx="2266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800" dirty="0"/>
              <a:t>Prof. Dr. Ludwig </a:t>
            </a:r>
            <a:r>
              <a:rPr lang="de-DE" sz="800" dirty="0" err="1"/>
              <a:t>Paditz</a:t>
            </a:r>
            <a:endParaRPr lang="de-DE" sz="800" dirty="0"/>
          </a:p>
        </p:txBody>
      </p:sp>
      <p:cxnSp>
        <p:nvCxnSpPr>
          <p:cNvPr id="29" name="Gerade Verbindung 28"/>
          <p:cNvCxnSpPr/>
          <p:nvPr userDrawn="1"/>
        </p:nvCxnSpPr>
        <p:spPr bwMode="auto">
          <a:xfrm>
            <a:off x="0" y="6577013"/>
            <a:ext cx="9144000" cy="15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Gerade Verbindung 38"/>
          <p:cNvCxnSpPr/>
          <p:nvPr userDrawn="1"/>
        </p:nvCxnSpPr>
        <p:spPr bwMode="auto">
          <a:xfrm rot="5400000">
            <a:off x="6592094" y="6690519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39"/>
          <p:cNvCxnSpPr/>
          <p:nvPr userDrawn="1"/>
        </p:nvCxnSpPr>
        <p:spPr bwMode="auto">
          <a:xfrm rot="5400000">
            <a:off x="1562894" y="6690519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 userDrawn="1"/>
        </p:nvCxnSpPr>
        <p:spPr bwMode="auto">
          <a:xfrm rot="5400000">
            <a:off x="7887494" y="6690519"/>
            <a:ext cx="22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2" name="Text Box 24"/>
          <p:cNvSpPr txBox="1">
            <a:spLocks noChangeArrowheads="1"/>
          </p:cNvSpPr>
          <p:nvPr userDrawn="1"/>
        </p:nvSpPr>
        <p:spPr bwMode="auto">
          <a:xfrm>
            <a:off x="8099425" y="6588125"/>
            <a:ext cx="1044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800" dirty="0"/>
              <a:t>2023-Sept-14</a:t>
            </a:r>
          </a:p>
        </p:txBody>
      </p:sp>
      <p:sp>
        <p:nvSpPr>
          <p:cNvPr id="1033" name="Textfeld 15"/>
          <p:cNvSpPr txBox="1">
            <a:spLocks noChangeArrowheads="1"/>
          </p:cNvSpPr>
          <p:nvPr userDrawn="1"/>
        </p:nvSpPr>
        <p:spPr bwMode="auto">
          <a:xfrm>
            <a:off x="-990600" y="10668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endParaRPr lang="de-DE"/>
          </a:p>
        </p:txBody>
      </p:sp>
      <p:cxnSp>
        <p:nvCxnSpPr>
          <p:cNvPr id="1034" name="Gerade Verbindung 16"/>
          <p:cNvCxnSpPr>
            <a:cxnSpLocks noChangeShapeType="1"/>
          </p:cNvCxnSpPr>
          <p:nvPr userDrawn="1"/>
        </p:nvCxnSpPr>
        <p:spPr bwMode="auto">
          <a:xfrm>
            <a:off x="360363" y="907132"/>
            <a:ext cx="5940425" cy="1588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</p:cxnSp>
      <p:sp>
        <p:nvSpPr>
          <p:cNvPr id="1035" name="Text Box 24"/>
          <p:cNvSpPr txBox="1">
            <a:spLocks noChangeArrowheads="1"/>
          </p:cNvSpPr>
          <p:nvPr userDrawn="1"/>
        </p:nvSpPr>
        <p:spPr bwMode="auto">
          <a:xfrm>
            <a:off x="6840538" y="6588125"/>
            <a:ext cx="1008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de-DE" sz="800"/>
              <a:t>Page </a:t>
            </a:r>
            <a:fld id="{70228CB2-8956-9A4C-B8DB-A93104208964}" type="slidenum">
              <a:rPr lang="de-DE" sz="800"/>
              <a:pPr eaLnBrk="0" hangingPunct="0">
                <a:defRPr/>
              </a:pPr>
              <a:t>‹Nr.›</a:t>
            </a:fld>
            <a:endParaRPr lang="de-DE" sz="80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F323CBCE-783E-6AE8-8FE3-9C334C32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97876"/>
            <a:ext cx="5940425" cy="466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349C67-811E-254C-5587-1ABB2C60A3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25796"/>
            <a:ext cx="2987824" cy="1150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  <a:cs typeface="ヒラギノ角ゴ Pro W3" pitchFamily="-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4-0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57" y="980728"/>
            <a:ext cx="918051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Inhaltsplatzhalter 1"/>
          <p:cNvSpPr>
            <a:spLocks noGrp="1"/>
          </p:cNvSpPr>
          <p:nvPr>
            <p:ph idx="1"/>
          </p:nvPr>
        </p:nvSpPr>
        <p:spPr bwMode="auto">
          <a:xfrm>
            <a:off x="179513" y="3717032"/>
            <a:ext cx="8856538" cy="12961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de-DE" sz="6600" b="1" dirty="0"/>
          </a:p>
          <a:p>
            <a:pPr marL="0" indent="0" algn="ctr">
              <a:buNone/>
            </a:pPr>
            <a:r>
              <a:rPr lang="de-DE" sz="3600" dirty="0">
                <a:solidFill>
                  <a:schemeClr val="bg2"/>
                </a:solidFill>
                <a:effectLst/>
                <a:latin typeface="Helvetica" pitchFamily="2" charset="0"/>
              </a:rPr>
              <a:t>Dresden University </a:t>
            </a:r>
            <a:r>
              <a:rPr lang="de-DE" sz="3600" dirty="0" err="1">
                <a:solidFill>
                  <a:schemeClr val="bg2"/>
                </a:solidFill>
                <a:effectLst/>
                <a:latin typeface="Helvetica" pitchFamily="2" charset="0"/>
              </a:rPr>
              <a:t>of</a:t>
            </a:r>
            <a:r>
              <a:rPr lang="de-DE" sz="3600" dirty="0">
                <a:solidFill>
                  <a:schemeClr val="bg2"/>
                </a:solidFill>
                <a:effectLst/>
                <a:latin typeface="Helvetica" pitchFamily="2" charset="0"/>
              </a:rPr>
              <a:t> Applied Sciences</a:t>
            </a:r>
            <a:endParaRPr lang="de-DE" sz="5400" b="1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de-DE" sz="3600" dirty="0">
                <a:solidFill>
                  <a:schemeClr val="bg2"/>
                </a:solidFill>
                <a:effectLst/>
                <a:latin typeface="Helvetica" pitchFamily="2" charset="0"/>
              </a:rPr>
              <a:t>Faculty </a:t>
            </a:r>
            <a:r>
              <a:rPr lang="de-DE" sz="3600" dirty="0" err="1">
                <a:solidFill>
                  <a:schemeClr val="bg2"/>
                </a:solidFill>
                <a:effectLst/>
                <a:latin typeface="Helvetica" pitchFamily="2" charset="0"/>
              </a:rPr>
              <a:t>of</a:t>
            </a:r>
            <a:r>
              <a:rPr lang="de-DE" sz="3600" dirty="0">
                <a:solidFill>
                  <a:schemeClr val="bg2"/>
                </a:solidFill>
                <a:effectLst/>
                <a:latin typeface="Helvetica" pitchFamily="2" charset="0"/>
              </a:rPr>
              <a:t> </a:t>
            </a:r>
            <a:r>
              <a:rPr lang="de-DE" sz="3600" dirty="0" err="1">
                <a:solidFill>
                  <a:schemeClr val="bg2"/>
                </a:solidFill>
                <a:effectLst/>
                <a:latin typeface="Helvetica" pitchFamily="2" charset="0"/>
              </a:rPr>
              <a:t>Informatics</a:t>
            </a:r>
            <a:r>
              <a:rPr lang="de-DE" sz="3600" dirty="0">
                <a:solidFill>
                  <a:schemeClr val="bg2"/>
                </a:solidFill>
                <a:effectLst/>
                <a:latin typeface="Helvetica" pitchFamily="2" charset="0"/>
              </a:rPr>
              <a:t> and </a:t>
            </a:r>
            <a:r>
              <a:rPr lang="de-DE" sz="3600" dirty="0" err="1">
                <a:solidFill>
                  <a:schemeClr val="bg2"/>
                </a:solidFill>
                <a:effectLst/>
                <a:latin typeface="Helvetica" pitchFamily="2" charset="0"/>
              </a:rPr>
              <a:t>Mathematics</a:t>
            </a:r>
            <a:endParaRPr lang="de-DE" sz="3600" dirty="0">
              <a:solidFill>
                <a:schemeClr val="bg2"/>
              </a:solidFill>
              <a:effectLst/>
              <a:latin typeface="Helvetica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43E012-D7F3-6F6D-9271-8F37D6AF478D}"/>
              </a:ext>
            </a:extLst>
          </p:cNvPr>
          <p:cNvSpPr txBox="1"/>
          <p:nvPr/>
        </p:nvSpPr>
        <p:spPr>
          <a:xfrm>
            <a:off x="358428" y="980728"/>
            <a:ext cx="84620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b="1" dirty="0" err="1">
                <a:latin typeface="+mn-lt"/>
              </a:rPr>
              <a:t>It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is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about</a:t>
            </a:r>
            <a:r>
              <a:rPr lang="de-DE" b="1" dirty="0">
                <a:latin typeface="+mn-lt"/>
              </a:rPr>
              <a:t> a </a:t>
            </a:r>
            <a:r>
              <a:rPr lang="de-DE" b="1" dirty="0" err="1">
                <a:latin typeface="+mn-lt"/>
              </a:rPr>
              <a:t>mathematical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problem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from</a:t>
            </a:r>
            <a:r>
              <a:rPr lang="de-DE" b="1" dirty="0">
                <a:latin typeface="+mn-lt"/>
              </a:rPr>
              <a:t> 1739 </a:t>
            </a:r>
            <a:r>
              <a:rPr lang="de-DE" b="1" dirty="0" err="1">
                <a:latin typeface="+mn-lt"/>
              </a:rPr>
              <a:t>that</a:t>
            </a:r>
            <a:r>
              <a:rPr lang="de-DE" b="1" dirty="0">
                <a:latin typeface="+mn-lt"/>
              </a:rPr>
              <a:t> was </a:t>
            </a:r>
            <a:r>
              <a:rPr lang="de-DE" b="1" dirty="0" err="1">
                <a:latin typeface="+mn-lt"/>
              </a:rPr>
              <a:t>published</a:t>
            </a:r>
            <a:r>
              <a:rPr lang="de-DE" b="1" dirty="0">
                <a:latin typeface="+mn-lt"/>
              </a:rPr>
              <a:t> in a </a:t>
            </a:r>
            <a:r>
              <a:rPr lang="de-DE" b="1" dirty="0" err="1">
                <a:latin typeface="+mn-lt"/>
              </a:rPr>
              <a:t>women's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magazine</a:t>
            </a:r>
            <a:r>
              <a:rPr lang="de-DE" b="1" dirty="0">
                <a:latin typeface="+mn-lt"/>
              </a:rPr>
              <a:t> and </a:t>
            </a:r>
            <a:r>
              <a:rPr lang="de-DE" b="1" dirty="0" err="1">
                <a:latin typeface="+mn-lt"/>
              </a:rPr>
              <a:t>is</a:t>
            </a:r>
            <a:r>
              <a:rPr lang="de-DE" b="1" dirty="0">
                <a:latin typeface="+mn-lt"/>
              </a:rPr>
              <a:t> still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very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popular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today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>
                <a:latin typeface="+mn-lt"/>
              </a:rPr>
              <a:t>and </a:t>
            </a:r>
            <a:r>
              <a:rPr lang="de-DE" b="1" dirty="0" err="1">
                <a:latin typeface="+mn-lt"/>
              </a:rPr>
              <a:t>is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about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married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couples</a:t>
            </a:r>
            <a:r>
              <a:rPr lang="de-DE" b="1" dirty="0">
                <a:latin typeface="+mn-lt"/>
              </a:rPr>
              <a:t> and </a:t>
            </a:r>
            <a:r>
              <a:rPr lang="de-DE" b="1" dirty="0" err="1">
                <a:latin typeface="+mn-lt"/>
              </a:rPr>
              <a:t>later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about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mothers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with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their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daughters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going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shopping</a:t>
            </a:r>
            <a:r>
              <a:rPr lang="de-DE" b="1" dirty="0">
                <a:latin typeface="+mn-lt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1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b="1" dirty="0" err="1">
                <a:latin typeface="+mn-lt"/>
              </a:rPr>
              <a:t>You</a:t>
            </a:r>
            <a:r>
              <a:rPr lang="de-DE" b="1" dirty="0">
                <a:latin typeface="+mn-lt"/>
              </a:rPr>
              <a:t> find </a:t>
            </a:r>
            <a:r>
              <a:rPr lang="de-DE" b="1" dirty="0" err="1">
                <a:latin typeface="+mn-lt"/>
              </a:rPr>
              <a:t>the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solution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by</a:t>
            </a:r>
            <a:r>
              <a:rPr lang="de-DE" b="1" dirty="0">
                <a:latin typeface="+mn-lt"/>
              </a:rPr>
              <a:t> "</a:t>
            </a:r>
            <a:r>
              <a:rPr lang="de-DE" b="1" dirty="0" err="1">
                <a:latin typeface="+mn-lt"/>
              </a:rPr>
              <a:t>trying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it</a:t>
            </a:r>
            <a:r>
              <a:rPr lang="de-DE" b="1" dirty="0">
                <a:latin typeface="+mn-lt"/>
              </a:rPr>
              <a:t> out" </a:t>
            </a:r>
            <a:r>
              <a:rPr lang="de-DE" b="1" dirty="0" err="1">
                <a:latin typeface="+mn-lt"/>
              </a:rPr>
              <a:t>or</a:t>
            </a:r>
            <a:r>
              <a:rPr lang="de-DE" b="1" dirty="0">
                <a:latin typeface="+mn-lt"/>
              </a:rPr>
              <a:t>, </a:t>
            </a:r>
            <a:r>
              <a:rPr lang="de-DE" b="1" dirty="0" err="1">
                <a:latin typeface="+mn-lt"/>
              </a:rPr>
              <a:t>as</a:t>
            </a:r>
            <a:r>
              <a:rPr lang="de-DE" b="1" dirty="0">
                <a:latin typeface="+mn-lt"/>
              </a:rPr>
              <a:t> in </a:t>
            </a:r>
            <a:r>
              <a:rPr lang="de-DE" b="1" dirty="0" err="1">
                <a:latin typeface="+mn-lt"/>
              </a:rPr>
              <a:t>the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past</a:t>
            </a:r>
            <a:r>
              <a:rPr lang="de-DE" b="1" dirty="0">
                <a:latin typeface="+mn-lt"/>
              </a:rPr>
              <a:t>, </a:t>
            </a:r>
            <a:r>
              <a:rPr lang="de-DE" b="1" dirty="0" err="1">
                <a:latin typeface="+mn-lt"/>
              </a:rPr>
              <a:t>by</a:t>
            </a:r>
            <a:r>
              <a:rPr lang="de-DE" b="1" dirty="0">
                <a:latin typeface="+mn-lt"/>
              </a:rPr>
              <a:t> clever </a:t>
            </a:r>
            <a:r>
              <a:rPr lang="de-DE" b="1" dirty="0" err="1">
                <a:latin typeface="+mn-lt"/>
              </a:rPr>
              <a:t>thinking</a:t>
            </a:r>
            <a:r>
              <a:rPr lang="de-DE" b="1" dirty="0">
                <a:latin typeface="+mn-lt"/>
              </a:rPr>
              <a:t>, </a:t>
            </a:r>
            <a:r>
              <a:rPr lang="de-DE" b="1" dirty="0" err="1">
                <a:latin typeface="+mn-lt"/>
              </a:rPr>
              <a:t>since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there</a:t>
            </a:r>
            <a:r>
              <a:rPr lang="de-DE" b="1" dirty="0">
                <a:latin typeface="+mn-lt"/>
              </a:rPr>
              <a:t> was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no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computing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technology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or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school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calculator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>
                <a:latin typeface="+mn-lt"/>
              </a:rPr>
              <a:t>at </a:t>
            </a:r>
            <a:r>
              <a:rPr lang="de-DE" b="1" dirty="0" err="1">
                <a:latin typeface="+mn-lt"/>
              </a:rPr>
              <a:t>that</a:t>
            </a:r>
            <a:r>
              <a:rPr lang="de-DE" b="1" dirty="0">
                <a:latin typeface="+mn-lt"/>
              </a:rPr>
              <a:t> time.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1000" b="1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  <a:latin typeface="+mn-lt"/>
              </a:rPr>
              <a:t>Today "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trying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out"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easier</a:t>
            </a:r>
            <a:r>
              <a:rPr lang="de-DE" b="1" dirty="0">
                <a:latin typeface="+mn-lt"/>
              </a:rPr>
              <a:t>, at least </a:t>
            </a:r>
            <a:r>
              <a:rPr lang="de-DE" b="1" dirty="0" err="1">
                <a:latin typeface="+mn-lt"/>
              </a:rPr>
              <a:t>with</a:t>
            </a:r>
            <a:r>
              <a:rPr lang="de-DE" b="1" dirty="0">
                <a:latin typeface="+mn-lt"/>
              </a:rPr>
              <a:t> a </a:t>
            </a:r>
            <a:r>
              <a:rPr lang="de-DE" b="1" dirty="0" err="1">
                <a:latin typeface="+mn-lt"/>
              </a:rPr>
              <a:t>school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calculator</a:t>
            </a:r>
            <a:r>
              <a:rPr lang="de-DE" b="1" dirty="0">
                <a:latin typeface="+mn-lt"/>
              </a:rPr>
              <a:t> (</a:t>
            </a:r>
            <a:r>
              <a:rPr lang="de-DE" b="1" dirty="0" err="1">
                <a:latin typeface="+mn-lt"/>
              </a:rPr>
              <a:t>here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ClassPad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II</a:t>
            </a:r>
            <a:r>
              <a:rPr lang="de-DE" b="1" dirty="0">
                <a:latin typeface="+mn-lt"/>
              </a:rPr>
              <a:t>), </a:t>
            </a:r>
            <a:r>
              <a:rPr lang="de-DE" b="1" dirty="0" err="1">
                <a:latin typeface="+mn-lt"/>
              </a:rPr>
              <a:t>if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you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don't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have</a:t>
            </a:r>
            <a:r>
              <a:rPr lang="de-DE" b="1" dirty="0">
                <a:latin typeface="+mn-lt"/>
              </a:rPr>
              <a:t> a clever </a:t>
            </a:r>
            <a:r>
              <a:rPr lang="de-DE" b="1" dirty="0" err="1">
                <a:latin typeface="+mn-lt"/>
              </a:rPr>
              <a:t>idea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for</a:t>
            </a:r>
            <a:r>
              <a:rPr lang="de-DE" b="1" dirty="0">
                <a:latin typeface="+mn-lt"/>
              </a:rPr>
              <a:t> a </a:t>
            </a:r>
            <a:r>
              <a:rPr lang="de-DE" b="1" dirty="0" err="1">
                <a:latin typeface="+mn-lt"/>
              </a:rPr>
              <a:t>solution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yet</a:t>
            </a:r>
            <a:r>
              <a:rPr lang="de-DE" b="1" dirty="0">
                <a:latin typeface="+mn-lt"/>
              </a:rPr>
              <a:t>.</a:t>
            </a:r>
            <a:endParaRPr lang="de-DE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0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43E012-D7F3-6F6D-9271-8F37D6AF478D}"/>
              </a:ext>
            </a:extLst>
          </p:cNvPr>
          <p:cNvSpPr txBox="1"/>
          <p:nvPr/>
        </p:nvSpPr>
        <p:spPr>
          <a:xfrm>
            <a:off x="358428" y="980728"/>
            <a:ext cx="84620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Dudeney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H.E. (London, 1917). Amusements in Mathematics </a:t>
            </a:r>
            <a:r>
              <a:rPr lang="de-DE" sz="2000" i="0" dirty="0">
                <a:effectLst/>
                <a:latin typeface="+mn-lt"/>
                <a:ea typeface="Times New Roman" panose="02020603050405020304" pitchFamily="18" charset="0"/>
              </a:rPr>
              <a:t>, pp. 26–27:</a:t>
            </a:r>
            <a:endParaRPr lang="de-DE" sz="2000" i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de-DE" sz="500" b="1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de-DE" sz="2400" b="1" dirty="0">
                <a:latin typeface="+mn-lt"/>
              </a:rPr>
              <a:t>“I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wonder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how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many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readers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acquainted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with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puzzle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'</a:t>
            </a:r>
            <a:r>
              <a:rPr lang="de-DE" sz="2400" b="1" dirty="0" err="1">
                <a:latin typeface="+mn-lt"/>
              </a:rPr>
              <a:t>Dutchmen‘s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Wives</a:t>
            </a:r>
            <a:r>
              <a:rPr lang="de-DE" sz="2400" b="1" dirty="0">
                <a:latin typeface="+mn-lt"/>
              </a:rPr>
              <a:t>‘ – in </a:t>
            </a:r>
            <a:r>
              <a:rPr lang="de-DE" sz="2400" b="1" dirty="0" err="1">
                <a:latin typeface="+mn-lt"/>
              </a:rPr>
              <a:t>which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you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have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to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determine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names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men‘s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wives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or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rather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which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wife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belongs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to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each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husband</a:t>
            </a:r>
            <a:r>
              <a:rPr lang="de-DE" sz="2400" b="1" dirty="0">
                <a:latin typeface="+mn-lt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de-DE" sz="500" b="1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de-DE" sz="2400" b="1" dirty="0" err="1">
                <a:latin typeface="+mn-lt"/>
              </a:rPr>
              <a:t>Some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thirty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years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ago</a:t>
            </a:r>
            <a:r>
              <a:rPr lang="de-DE" sz="2400" b="1" dirty="0">
                <a:latin typeface="+mn-lt"/>
              </a:rPr>
              <a:t> (i.e. c. 1880) </a:t>
            </a:r>
            <a:r>
              <a:rPr lang="de-DE" sz="2400" b="1" dirty="0" err="1">
                <a:latin typeface="+mn-lt"/>
              </a:rPr>
              <a:t>it</a:t>
            </a:r>
            <a:r>
              <a:rPr lang="de-DE" sz="2400" b="1" dirty="0">
                <a:latin typeface="+mn-lt"/>
              </a:rPr>
              <a:t> was “</a:t>
            </a:r>
            <a:r>
              <a:rPr lang="de-DE" sz="2400" b="1" dirty="0" err="1">
                <a:latin typeface="+mn-lt"/>
              </a:rPr>
              <a:t>going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rounds</a:t>
            </a:r>
            <a:r>
              <a:rPr lang="de-DE" sz="2400" b="1" dirty="0">
                <a:latin typeface="+mn-lt"/>
              </a:rPr>
              <a:t>" </a:t>
            </a:r>
            <a:r>
              <a:rPr lang="de-DE" sz="2400" b="1" dirty="0" err="1">
                <a:latin typeface="+mn-lt"/>
              </a:rPr>
              <a:t>as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something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quite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new</a:t>
            </a:r>
            <a:r>
              <a:rPr lang="de-DE" sz="2400" b="1" dirty="0">
                <a:latin typeface="+mn-lt"/>
              </a:rPr>
              <a:t>, but I </a:t>
            </a:r>
            <a:r>
              <a:rPr lang="de-DE" sz="2400" b="1" dirty="0" err="1">
                <a:latin typeface="+mn-lt"/>
              </a:rPr>
              <a:t>recently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discovered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it</a:t>
            </a:r>
            <a:r>
              <a:rPr lang="de-DE" sz="2400" b="1" dirty="0">
                <a:latin typeface="+mn-lt"/>
              </a:rPr>
              <a:t> in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i="1" dirty="0">
                <a:latin typeface="+mn-lt"/>
              </a:rPr>
              <a:t>Ladies' Diary </a:t>
            </a:r>
            <a:r>
              <a:rPr lang="de-DE" sz="2400" b="1" dirty="0" err="1">
                <a:latin typeface="+mn-lt"/>
              </a:rPr>
              <a:t>for</a:t>
            </a:r>
            <a:r>
              <a:rPr lang="de-DE" sz="2400" b="1" dirty="0">
                <a:latin typeface="+mn-lt"/>
              </a:rPr>
              <a:t> 1739-40, so </a:t>
            </a:r>
            <a:r>
              <a:rPr lang="de-DE" sz="2400" b="1" dirty="0" err="1">
                <a:latin typeface="+mn-lt"/>
              </a:rPr>
              <a:t>it</a:t>
            </a:r>
            <a:r>
              <a:rPr lang="de-DE" sz="2400" b="1" dirty="0">
                <a:latin typeface="+mn-lt"/>
              </a:rPr>
              <a:t> was </a:t>
            </a:r>
            <a:r>
              <a:rPr lang="de-DE" sz="2400" b="1" dirty="0" err="1">
                <a:latin typeface="+mn-lt"/>
              </a:rPr>
              <a:t>clearly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familiar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to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fair sex </a:t>
            </a:r>
            <a:r>
              <a:rPr lang="de-DE" sz="2400" b="1" dirty="0" err="1">
                <a:latin typeface="+mn-lt"/>
              </a:rPr>
              <a:t>over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one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hundred</a:t>
            </a:r>
            <a:r>
              <a:rPr lang="de-DE" sz="2400" b="1" dirty="0">
                <a:latin typeface="+mn-lt"/>
              </a:rPr>
              <a:t> and </a:t>
            </a:r>
            <a:r>
              <a:rPr lang="de-DE" sz="2400" b="1" dirty="0" err="1">
                <a:latin typeface="+mn-lt"/>
              </a:rPr>
              <a:t>seventy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years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ago</a:t>
            </a:r>
            <a:r>
              <a:rPr lang="de-DE" sz="2400" b="1" dirty="0">
                <a:latin typeface="+mn-lt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de-DE" sz="500" b="1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How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many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our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mothers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wives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sisters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daughters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and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aunts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could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solve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puzzle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today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? </a:t>
            </a:r>
          </a:p>
          <a:p>
            <a:pPr algn="just">
              <a:spcAft>
                <a:spcPts val="600"/>
              </a:spcAft>
            </a:pPr>
            <a:r>
              <a:rPr lang="de-DE" sz="2400" b="1" dirty="0">
                <a:solidFill>
                  <a:schemeClr val="tx2"/>
                </a:solidFill>
                <a:latin typeface="+mn-lt"/>
              </a:rPr>
              <a:t>A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far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greater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proportion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let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us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hope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.</a:t>
            </a:r>
            <a:r>
              <a:rPr lang="de-DE" sz="2400" b="1" dirty="0">
                <a:latin typeface="+mn-lt"/>
              </a:rPr>
              <a:t>”</a:t>
            </a:r>
            <a:endParaRPr lang="de-DE" sz="20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51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43E012-D7F3-6F6D-9271-8F37D6AF478D}"/>
              </a:ext>
            </a:extLst>
          </p:cNvPr>
          <p:cNvSpPr txBox="1"/>
          <p:nvPr/>
        </p:nvSpPr>
        <p:spPr>
          <a:xfrm>
            <a:off x="358428" y="1158418"/>
            <a:ext cx="846204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effectLst/>
                <a:latin typeface="+mn-lt"/>
              </a:rPr>
              <a:t>The </a:t>
            </a:r>
            <a:r>
              <a:rPr lang="de-DE" b="1" dirty="0" err="1">
                <a:effectLst/>
                <a:latin typeface="+mn-lt"/>
              </a:rPr>
              <a:t>second</a:t>
            </a:r>
            <a:r>
              <a:rPr lang="de-DE" b="1" dirty="0">
                <a:effectLst/>
                <a:latin typeface="+mn-lt"/>
              </a:rPr>
              <a:t> </a:t>
            </a:r>
            <a:r>
              <a:rPr lang="de-DE" b="1" dirty="0" err="1">
                <a:effectLst/>
                <a:latin typeface="+mn-lt"/>
              </a:rPr>
              <a:t>word</a:t>
            </a:r>
            <a:r>
              <a:rPr lang="de-DE" b="1" dirty="0">
                <a:effectLst/>
                <a:latin typeface="+mn-lt"/>
              </a:rPr>
              <a:t> </a:t>
            </a:r>
            <a:r>
              <a:rPr lang="de-DE" b="1" dirty="0" err="1">
                <a:effectLst/>
                <a:latin typeface="+mn-lt"/>
              </a:rPr>
              <a:t>problem</a:t>
            </a:r>
            <a:r>
              <a:rPr lang="de-DE" b="1" dirty="0">
                <a:effectLst/>
                <a:latin typeface="+mn-lt"/>
              </a:rPr>
              <a:t>: </a:t>
            </a:r>
          </a:p>
          <a:p>
            <a:endParaRPr lang="de-DE" sz="1100" b="1" dirty="0">
              <a:effectLst/>
              <a:latin typeface="+mn-lt"/>
            </a:endParaRPr>
          </a:p>
          <a:p>
            <a:pPr algn="ctr"/>
            <a:r>
              <a:rPr lang="de-DE" b="1" dirty="0" err="1">
                <a:solidFill>
                  <a:schemeClr val="tx2"/>
                </a:solidFill>
                <a:effectLst/>
                <a:latin typeface="+mn-lt"/>
              </a:rPr>
              <a:t>the</a:t>
            </a:r>
            <a:r>
              <a:rPr lang="de-DE" b="1" dirty="0">
                <a:solidFill>
                  <a:schemeClr val="tx2"/>
                </a:solidFill>
                <a:effectLst/>
                <a:latin typeface="+mn-lt"/>
              </a:rPr>
              <a:t> puzzle “Find </a:t>
            </a:r>
            <a:r>
              <a:rPr lang="de-DE" b="1" dirty="0" err="1">
                <a:solidFill>
                  <a:schemeClr val="tx2"/>
                </a:solidFill>
                <a:effectLst/>
                <a:latin typeface="+mn-lt"/>
              </a:rPr>
              <a:t>Ada‘s</a:t>
            </a:r>
            <a:r>
              <a:rPr lang="de-DE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effectLst/>
                <a:latin typeface="+mn-lt"/>
              </a:rPr>
              <a:t>Surname</a:t>
            </a:r>
            <a:r>
              <a:rPr lang="de-DE" b="1" dirty="0">
                <a:solidFill>
                  <a:schemeClr val="tx2"/>
                </a:solidFill>
                <a:effectLst/>
                <a:latin typeface="+mn-lt"/>
              </a:rPr>
              <a:t>” </a:t>
            </a:r>
          </a:p>
          <a:p>
            <a:pPr algn="ctr"/>
            <a:endParaRPr lang="de-DE" sz="2400" b="1" dirty="0">
              <a:solidFill>
                <a:schemeClr val="tx2"/>
              </a:solidFill>
              <a:effectLst/>
              <a:latin typeface="+mn-lt"/>
            </a:endParaRPr>
          </a:p>
          <a:p>
            <a:pPr algn="just">
              <a:spcAft>
                <a:spcPts val="18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Henry Ernest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Dudeney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wrote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in 1917 </a:t>
            </a:r>
          </a:p>
          <a:p>
            <a:pPr algn="just">
              <a:spcAft>
                <a:spcPts val="2400"/>
              </a:spcAft>
            </a:pPr>
            <a:r>
              <a:rPr lang="de-DE" b="1" dirty="0">
                <a:latin typeface="+mn-lt"/>
              </a:rPr>
              <a:t>"</a:t>
            </a:r>
            <a:r>
              <a:rPr lang="de-DE" b="1" dirty="0" err="1">
                <a:latin typeface="+mn-lt"/>
              </a:rPr>
              <a:t>It</a:t>
            </a:r>
            <a:r>
              <a:rPr lang="de-DE" b="1" dirty="0">
                <a:latin typeface="+mn-lt"/>
              </a:rPr>
              <a:t> was </a:t>
            </a:r>
            <a:r>
              <a:rPr lang="de-DE" b="1" dirty="0" err="1">
                <a:latin typeface="+mn-lt"/>
              </a:rPr>
              <a:t>recently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submitted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to</a:t>
            </a:r>
            <a:r>
              <a:rPr lang="de-DE" b="1" dirty="0">
                <a:latin typeface="+mn-lt"/>
              </a:rPr>
              <a:t> a Sydney </a:t>
            </a:r>
            <a:r>
              <a:rPr lang="de-DE" b="1" dirty="0" err="1">
                <a:latin typeface="+mn-lt"/>
              </a:rPr>
              <a:t>evening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newspaper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that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indulges</a:t>
            </a:r>
            <a:r>
              <a:rPr lang="de-DE" b="1" dirty="0">
                <a:latin typeface="+mn-lt"/>
              </a:rPr>
              <a:t> in '</a:t>
            </a:r>
            <a:r>
              <a:rPr lang="de-DE" b="1" dirty="0" err="1">
                <a:latin typeface="+mn-lt"/>
              </a:rPr>
              <a:t>intellect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sharpeners</a:t>
            </a:r>
            <a:r>
              <a:rPr lang="de-DE" b="1" dirty="0">
                <a:latin typeface="+mn-lt"/>
              </a:rPr>
              <a:t>' but 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was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rejected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with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+mn-lt"/>
              </a:rPr>
              <a:t>remark</a:t>
            </a:r>
            <a:r>
              <a:rPr lang="de-DE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that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it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is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childish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that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they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only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published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problems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capable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solution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de-DE" b="1" dirty="0">
                <a:latin typeface="+mn-lt"/>
              </a:rPr>
              <a:t>“</a:t>
            </a:r>
          </a:p>
          <a:p>
            <a:pPr algn="just">
              <a:spcAft>
                <a:spcPts val="24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Dudeney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H.E. (London, 1917). </a:t>
            </a:r>
            <a:r>
              <a:rPr lang="en-GB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Amusements in Mathematics</a:t>
            </a:r>
            <a:r>
              <a:rPr lang="de-DE" sz="2000" i="0" dirty="0">
                <a:effectLst/>
                <a:latin typeface="+mn-lt"/>
                <a:ea typeface="Times New Roman" panose="02020603050405020304" pitchFamily="18" charset="0"/>
              </a:rPr>
              <a:t>, p. 27</a:t>
            </a:r>
            <a:endParaRPr lang="de-DE" sz="20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9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43E012-D7F3-6F6D-9271-8F37D6AF478D}"/>
              </a:ext>
            </a:extLst>
          </p:cNvPr>
          <p:cNvSpPr txBox="1"/>
          <p:nvPr/>
        </p:nvSpPr>
        <p:spPr>
          <a:xfrm>
            <a:off x="358428" y="1196752"/>
            <a:ext cx="846204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The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second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word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problem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: </a:t>
            </a:r>
          </a:p>
          <a:p>
            <a:pPr algn="just">
              <a:spcAft>
                <a:spcPts val="2400"/>
              </a:spcAft>
            </a:pPr>
            <a:endParaRPr lang="de-DE" sz="2400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endParaRPr lang="de-DE" sz="2400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2400"/>
              </a:spcAft>
            </a:pPr>
            <a:endParaRPr lang="de-DE" sz="2400" dirty="0">
              <a:latin typeface="+mn-lt"/>
              <a:ea typeface="Times New Roman" panose="02020603050405020304" pitchFamily="18" charset="0"/>
            </a:endParaRPr>
          </a:p>
          <a:p>
            <a:pPr algn="just"/>
            <a:endParaRPr lang="de-DE" sz="2000" i="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i="0" dirty="0" err="1">
                <a:effectLst/>
                <a:latin typeface="+mn-lt"/>
                <a:ea typeface="Times New Roman" panose="02020603050405020304" pitchFamily="18" charset="0"/>
              </a:rPr>
              <a:t>From</a:t>
            </a:r>
            <a:r>
              <a:rPr lang="de-DE" sz="2000" i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000" i="0" dirty="0" err="1">
                <a:effectLst/>
                <a:latin typeface="+mn-lt"/>
                <a:ea typeface="Times New Roman" panose="02020603050405020304" pitchFamily="18" charset="0"/>
              </a:rPr>
              <a:t>Workman‘s</a:t>
            </a:r>
            <a:r>
              <a:rPr lang="de-DE" sz="2000" i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000" b="1" i="0" dirty="0">
                <a:effectLst/>
                <a:latin typeface="+mn-lt"/>
                <a:ea typeface="Times New Roman" panose="02020603050405020304" pitchFamily="18" charset="0"/>
              </a:rPr>
              <a:t>Tutorial </a:t>
            </a:r>
            <a:r>
              <a:rPr lang="de-DE" sz="2000" b="1" i="0" dirty="0" err="1">
                <a:effectLst/>
                <a:latin typeface="+mn-lt"/>
                <a:ea typeface="Times New Roman" panose="02020603050405020304" pitchFamily="18" charset="0"/>
              </a:rPr>
              <a:t>Arithmetic</a:t>
            </a:r>
            <a:r>
              <a:rPr lang="de-DE" sz="2000" b="1" i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000" i="0" dirty="0">
                <a:effectLst/>
                <a:latin typeface="+mn-lt"/>
                <a:ea typeface="Times New Roman" panose="02020603050405020304" pitchFamily="18" charset="0"/>
              </a:rPr>
              <a:t>(London, 1906), p. 482</a:t>
            </a:r>
          </a:p>
          <a:p>
            <a:pPr algn="just"/>
            <a:r>
              <a:rPr lang="de-DE" sz="2000" dirty="0">
                <a:effectLst/>
                <a:latin typeface="+mn-lt"/>
                <a:ea typeface="Times New Roman" panose="02020603050405020304" pitchFamily="18" charset="0"/>
              </a:rPr>
              <a:t>https://</a:t>
            </a:r>
            <a:r>
              <a:rPr lang="de-DE" sz="2000" dirty="0" err="1">
                <a:effectLst/>
                <a:latin typeface="+mn-lt"/>
                <a:ea typeface="Times New Roman" panose="02020603050405020304" pitchFamily="18" charset="0"/>
              </a:rPr>
              <a:t>cs.smu.ca</a:t>
            </a:r>
            <a:r>
              <a:rPr lang="de-DE" sz="2000" dirty="0">
                <a:effectLst/>
                <a:latin typeface="+mn-lt"/>
                <a:ea typeface="Times New Roman" panose="02020603050405020304" pitchFamily="18" charset="0"/>
              </a:rPr>
              <a:t>/~</a:t>
            </a:r>
            <a:r>
              <a:rPr lang="de-DE" sz="2000" dirty="0" err="1">
                <a:effectLst/>
                <a:latin typeface="+mn-lt"/>
                <a:ea typeface="Times New Roman" panose="02020603050405020304" pitchFamily="18" charset="0"/>
              </a:rPr>
              <a:t>dawson</a:t>
            </a:r>
            <a:r>
              <a:rPr lang="de-DE" sz="2000" dirty="0">
                <a:effectLst/>
                <a:latin typeface="+mn-lt"/>
                <a:ea typeface="Times New Roman" panose="02020603050405020304" pitchFamily="18" charset="0"/>
              </a:rPr>
              <a:t>/</a:t>
            </a:r>
            <a:r>
              <a:rPr lang="de-DE" sz="2000" dirty="0" err="1">
                <a:effectLst/>
                <a:latin typeface="+mn-lt"/>
                <a:ea typeface="Times New Roman" panose="02020603050405020304" pitchFamily="18" charset="0"/>
              </a:rPr>
              <a:t>workman</a:t>
            </a:r>
            <a:r>
              <a:rPr lang="de-DE" sz="2000" dirty="0">
                <a:effectLst/>
                <a:latin typeface="+mn-lt"/>
                <a:ea typeface="Times New Roman" panose="02020603050405020304" pitchFamily="18" charset="0"/>
              </a:rPr>
              <a:t>/workman3.gif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F38D95-2B47-C904-F3E1-45B34C923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088248"/>
            <a:ext cx="8255243" cy="29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43E012-D7F3-6F6D-9271-8F37D6AF478D}"/>
              </a:ext>
            </a:extLst>
          </p:cNvPr>
          <p:cNvSpPr txBox="1"/>
          <p:nvPr/>
        </p:nvSpPr>
        <p:spPr>
          <a:xfrm>
            <a:off x="358428" y="908720"/>
            <a:ext cx="846204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latin typeface="+mn-lt"/>
              </a:rPr>
              <a:t>“Five </a:t>
            </a:r>
            <a:r>
              <a:rPr lang="de-DE" sz="2000" b="1" dirty="0" err="1">
                <a:latin typeface="+mn-lt"/>
              </a:rPr>
              <a:t>ladies</a:t>
            </a:r>
            <a:r>
              <a:rPr lang="de-DE" sz="2000" b="1" dirty="0">
                <a:latin typeface="+mn-lt"/>
              </a:rPr>
              <a:t>, </a:t>
            </a:r>
            <a:r>
              <a:rPr lang="de-DE" sz="2000" b="1" dirty="0" err="1">
                <a:latin typeface="+mn-lt"/>
              </a:rPr>
              <a:t>accompanied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by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their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daughters</a:t>
            </a:r>
            <a:r>
              <a:rPr lang="de-DE" sz="2000" b="1" dirty="0">
                <a:latin typeface="+mn-lt"/>
              </a:rPr>
              <a:t>, </a:t>
            </a:r>
            <a:r>
              <a:rPr lang="de-DE" sz="2000" b="1" dirty="0" err="1">
                <a:latin typeface="+mn-lt"/>
              </a:rPr>
              <a:t>bought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cloth</a:t>
            </a:r>
            <a:r>
              <a:rPr lang="de-DE" sz="2000" b="1" dirty="0">
                <a:latin typeface="+mn-lt"/>
              </a:rPr>
              <a:t> at </a:t>
            </a:r>
            <a:r>
              <a:rPr lang="de-DE" sz="2000" b="1" dirty="0" err="1">
                <a:latin typeface="+mn-lt"/>
              </a:rPr>
              <a:t>the</a:t>
            </a:r>
            <a:r>
              <a:rPr lang="de-DE" sz="2000" b="1" dirty="0">
                <a:latin typeface="+mn-lt"/>
              </a:rPr>
              <a:t> same </a:t>
            </a:r>
            <a:r>
              <a:rPr lang="de-DE" sz="2000" b="1" dirty="0" err="1">
                <a:latin typeface="+mn-lt"/>
              </a:rPr>
              <a:t>shop</a:t>
            </a:r>
            <a:r>
              <a:rPr lang="de-DE" sz="2000" b="1" dirty="0"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ten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paid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as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many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farthing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per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foot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cloth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)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as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she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feet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cloth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), 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each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mother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8 s. 5¼d.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her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daughter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Mrs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Robinson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6 s.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Mrs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Evans,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who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about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quarter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as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much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as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Mrs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Jones.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+mn-lt"/>
              </a:rPr>
              <a:t>Mrs.</a:t>
            </a:r>
            <a:r>
              <a:rPr lang="de-DE" sz="2000" b="1" dirty="0">
                <a:latin typeface="+mn-lt"/>
              </a:rPr>
              <a:t> Smith </a:t>
            </a:r>
            <a:r>
              <a:rPr lang="de-DE" sz="2000" b="1" dirty="0" err="1">
                <a:latin typeface="+mn-lt"/>
              </a:rPr>
              <a:t>spent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the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most</a:t>
            </a:r>
            <a:r>
              <a:rPr lang="de-DE" sz="2000" b="1" dirty="0"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Mrs.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Brown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bought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21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yards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Bessie -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one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girls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+mn-lt"/>
              </a:rPr>
              <a:t>Annie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16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yards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000" b="1" dirty="0">
                <a:solidFill>
                  <a:schemeClr val="tx2"/>
                </a:solidFill>
                <a:latin typeface="+mn-lt"/>
              </a:rPr>
              <a:t> Mary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£3, 0 s. and 8 d.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Emily.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latin typeface="+mn-lt"/>
              </a:rPr>
              <a:t>The Christian Name </a:t>
            </a:r>
            <a:r>
              <a:rPr lang="de-DE" sz="2000" b="1" dirty="0" err="1">
                <a:latin typeface="+mn-lt"/>
              </a:rPr>
              <a:t>of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the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err="1">
                <a:latin typeface="+mn-lt"/>
              </a:rPr>
              <a:t>other</a:t>
            </a:r>
            <a:r>
              <a:rPr lang="de-DE" sz="2000" b="1" dirty="0">
                <a:latin typeface="+mn-lt"/>
              </a:rPr>
              <a:t> was Ada. </a:t>
            </a:r>
            <a:r>
              <a:rPr lang="de-DE" sz="2000" b="1" dirty="0" err="1">
                <a:latin typeface="+mn-lt"/>
              </a:rPr>
              <a:t>Now</a:t>
            </a:r>
            <a:r>
              <a:rPr lang="de-DE" sz="2000" b="1" dirty="0">
                <a:latin typeface="+mn-lt"/>
              </a:rPr>
              <a:t>, </a:t>
            </a:r>
            <a:r>
              <a:rPr lang="de-DE" sz="2000" b="1" dirty="0" err="1">
                <a:latin typeface="+mn-lt"/>
              </a:rPr>
              <a:t>what</a:t>
            </a:r>
            <a:r>
              <a:rPr lang="de-DE" sz="2000" b="1" dirty="0">
                <a:latin typeface="+mn-lt"/>
              </a:rPr>
              <a:t> was her </a:t>
            </a:r>
            <a:r>
              <a:rPr lang="de-DE" sz="2000" b="1" dirty="0" err="1">
                <a:latin typeface="+mn-lt"/>
              </a:rPr>
              <a:t>surname</a:t>
            </a:r>
            <a:r>
              <a:rPr lang="de-DE" sz="2000" b="1" dirty="0">
                <a:latin typeface="+mn-lt"/>
              </a:rPr>
              <a:t>?”</a:t>
            </a:r>
          </a:p>
          <a:p>
            <a:pPr algn="just">
              <a:spcAft>
                <a:spcPts val="300"/>
              </a:spcAft>
            </a:pPr>
            <a:r>
              <a:rPr lang="en-GB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Dudeney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H.E. (London, 1917). </a:t>
            </a: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Amusements in Mathematics</a:t>
            </a:r>
            <a:r>
              <a:rPr lang="de-DE" sz="1600" i="0" dirty="0">
                <a:effectLst/>
                <a:latin typeface="+mn-lt"/>
                <a:ea typeface="Times New Roman" panose="02020603050405020304" pitchFamily="18" charset="0"/>
              </a:rPr>
              <a:t>, S. 26-27</a:t>
            </a:r>
          </a:p>
          <a:p>
            <a:pPr algn="just"/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Workman, W.P. (London, 1918). </a:t>
            </a: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The Tutorial Arithmetic: with Answers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S.482</a:t>
            </a:r>
          </a:p>
          <a:p>
            <a:pPr algn="just"/>
            <a:r>
              <a:rPr lang="en-GB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Beiler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A.H. (NY, 1966). </a:t>
            </a: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Recreations in the Theory of Numbers: </a:t>
            </a:r>
          </a:p>
          <a:p>
            <a:pPr algn="just">
              <a:spcAft>
                <a:spcPts val="600"/>
              </a:spcAft>
            </a:pPr>
            <a:r>
              <a:rPr lang="en-GB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                             </a:t>
            </a:r>
            <a:r>
              <a:rPr lang="en-GB" sz="16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The Queen of Mathematics Entertains</a:t>
            </a:r>
            <a:r>
              <a:rPr lang="en-GB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S.154</a:t>
            </a:r>
          </a:p>
          <a:p>
            <a:pPr algn="just"/>
            <a:r>
              <a:rPr lang="de-DE" sz="1400" dirty="0">
                <a:effectLst/>
                <a:latin typeface="+mn-lt"/>
                <a:ea typeface="Times New Roman" panose="02020603050405020304" pitchFamily="18" charset="0"/>
              </a:rPr>
              <a:t>Note: 1£ = 1Pound = 20s. = 240d., 1s. = 1Shilling = 12d., d. = Penny, 1Farthing = ¼ d., 1yard = 3feet</a:t>
            </a:r>
          </a:p>
        </p:txBody>
      </p:sp>
    </p:spTree>
    <p:extLst>
      <p:ext uri="{BB962C8B-B14F-4D97-AF65-F5344CB8AC3E}">
        <p14:creationId xmlns:p14="http://schemas.microsoft.com/office/powerpoint/2010/main" val="243562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9638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latin typeface="+mn-lt"/>
              </a:rPr>
              <a:t>Current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software</a:t>
            </a:r>
            <a:r>
              <a:rPr lang="de-DE" sz="2400" b="1" dirty="0">
                <a:latin typeface="+mn-lt"/>
              </a:rPr>
              <a:t>: Status </a:t>
            </a:r>
            <a:r>
              <a:rPr lang="de-DE" sz="2400" b="1" dirty="0" err="1">
                <a:latin typeface="+mn-lt"/>
              </a:rPr>
              <a:t>July</a:t>
            </a:r>
            <a:r>
              <a:rPr lang="de-DE" sz="2400" b="1" dirty="0">
                <a:latin typeface="+mn-lt"/>
              </a:rPr>
              <a:t> 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498032-C94C-60AF-3D0C-A4E6A40AF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2" y="1493553"/>
            <a:ext cx="7772400" cy="50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149132"/>
            <a:ext cx="842493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>
                <a:latin typeface="+mn-lt"/>
              </a:rPr>
              <a:t>Solution </a:t>
            </a:r>
            <a:r>
              <a:rPr lang="de-DE" b="1" dirty="0" err="1">
                <a:latin typeface="+mn-lt"/>
              </a:rPr>
              <a:t>to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the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first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word</a:t>
            </a:r>
            <a:r>
              <a:rPr lang="de-DE" b="1" dirty="0">
                <a:latin typeface="+mn-lt"/>
              </a:rPr>
              <a:t> </a:t>
            </a:r>
            <a:r>
              <a:rPr lang="de-DE" b="1" dirty="0" err="1">
                <a:latin typeface="+mn-lt"/>
              </a:rPr>
              <a:t>problem</a:t>
            </a:r>
            <a:r>
              <a:rPr lang="de-DE" b="1" dirty="0">
                <a:latin typeface="+mn-lt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Analysis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text</a:t>
            </a:r>
            <a:r>
              <a:rPr lang="de-DE" sz="2400" b="1" dirty="0">
                <a:latin typeface="+mn-lt"/>
              </a:rPr>
              <a:t> and </a:t>
            </a:r>
            <a:r>
              <a:rPr lang="de-DE" sz="2400" b="1" dirty="0" err="1">
                <a:latin typeface="+mn-lt"/>
              </a:rPr>
              <a:t>finding</a:t>
            </a:r>
            <a:r>
              <a:rPr lang="de-DE" sz="2400" b="1" dirty="0">
                <a:latin typeface="+mn-lt"/>
              </a:rPr>
              <a:t> a </a:t>
            </a:r>
            <a:r>
              <a:rPr lang="de-DE" sz="2400" b="1" dirty="0" err="1">
                <a:latin typeface="+mn-lt"/>
              </a:rPr>
              <a:t>suitable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mathematical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model</a:t>
            </a:r>
            <a:r>
              <a:rPr lang="de-DE" sz="2400" b="1" dirty="0">
                <a:latin typeface="+mn-lt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The </a:t>
            </a:r>
            <a:r>
              <a:rPr lang="de-DE" sz="2400" dirty="0" err="1">
                <a:latin typeface="+mn-lt"/>
              </a:rPr>
              <a:t>names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men</a:t>
            </a:r>
            <a:r>
              <a:rPr lang="de-DE" sz="2400" dirty="0">
                <a:latin typeface="+mn-lt"/>
              </a:rPr>
              <a:t>(M): Hendrick, Claas, and Cornelius;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names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women</a:t>
            </a:r>
            <a:r>
              <a:rPr lang="de-DE" sz="2400" dirty="0">
                <a:latin typeface="+mn-lt"/>
              </a:rPr>
              <a:t>(W): </a:t>
            </a:r>
            <a:r>
              <a:rPr lang="de-DE" sz="2400" dirty="0" err="1">
                <a:latin typeface="+mn-lt"/>
              </a:rPr>
              <a:t>Geertruii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Catriin</a:t>
            </a:r>
            <a:r>
              <a:rPr lang="de-DE" sz="2400" dirty="0">
                <a:latin typeface="+mn-lt"/>
              </a:rPr>
              <a:t> and Anna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person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as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many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as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they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shillings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on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hog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E.g. M=5 </a:t>
            </a:r>
            <a:r>
              <a:rPr lang="de-DE" sz="2400" b="1" dirty="0" err="1">
                <a:latin typeface="+mn-lt"/>
              </a:rPr>
              <a:t>hogs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for</a:t>
            </a:r>
            <a:r>
              <a:rPr lang="de-DE" sz="2400" b="1" dirty="0">
                <a:latin typeface="+mn-lt"/>
              </a:rPr>
              <a:t> M=5 </a:t>
            </a:r>
            <a:r>
              <a:rPr lang="de-DE" sz="2400" b="1" dirty="0" err="1">
                <a:latin typeface="+mn-lt"/>
              </a:rPr>
              <a:t>shillings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each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gives</a:t>
            </a:r>
            <a:r>
              <a:rPr lang="de-DE" sz="2400" b="1" dirty="0">
                <a:latin typeface="+mn-lt"/>
              </a:rPr>
              <a:t> M</a:t>
            </a:r>
            <a:r>
              <a:rPr lang="de-DE" sz="2400" b="1" baseline="30000" dirty="0">
                <a:latin typeface="+mn-lt"/>
              </a:rPr>
              <a:t>2</a:t>
            </a:r>
            <a:r>
              <a:rPr lang="de-DE" sz="2400" b="1" dirty="0">
                <a:latin typeface="+mn-lt"/>
              </a:rPr>
              <a:t>=25 [s.]</a:t>
            </a:r>
          </a:p>
          <a:p>
            <a:pPr>
              <a:spcAft>
                <a:spcPts val="1800"/>
              </a:spcAft>
            </a:pPr>
            <a:r>
              <a:rPr lang="de-DE" sz="2400" b="1" dirty="0" err="1">
                <a:latin typeface="+mn-lt"/>
              </a:rPr>
              <a:t>Likewise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each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husband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altogether</a:t>
            </a:r>
            <a:r>
              <a:rPr lang="de-DE" sz="2400" b="1" dirty="0">
                <a:latin typeface="+mn-lt"/>
              </a:rPr>
              <a:t> 3 </a:t>
            </a:r>
            <a:r>
              <a:rPr lang="de-DE" sz="2400" b="1" dirty="0" err="1">
                <a:latin typeface="+mn-lt"/>
              </a:rPr>
              <a:t>guineas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more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than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his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wife</a:t>
            </a:r>
            <a:r>
              <a:rPr lang="de-DE" sz="2400" b="1" dirty="0">
                <a:latin typeface="+mn-lt"/>
              </a:rPr>
              <a:t>: </a:t>
            </a:r>
            <a:r>
              <a:rPr lang="de-DE" sz="2400" dirty="0">
                <a:latin typeface="+mn-lt"/>
              </a:rPr>
              <a:t>3 </a:t>
            </a:r>
            <a:r>
              <a:rPr lang="de-DE" sz="2400" dirty="0" err="1">
                <a:latin typeface="+mn-lt"/>
              </a:rPr>
              <a:t>guineas</a:t>
            </a:r>
            <a:r>
              <a:rPr lang="de-DE" sz="2400" dirty="0">
                <a:latin typeface="+mn-lt"/>
              </a:rPr>
              <a:t> = 3 * 21 </a:t>
            </a:r>
            <a:r>
              <a:rPr lang="de-DE" sz="2400" dirty="0" err="1">
                <a:latin typeface="+mn-lt"/>
              </a:rPr>
              <a:t>shillings</a:t>
            </a:r>
            <a:r>
              <a:rPr lang="de-DE" sz="2400" dirty="0">
                <a:latin typeface="+mn-lt"/>
              </a:rPr>
              <a:t> = 63 [s.]</a:t>
            </a:r>
          </a:p>
          <a:p>
            <a:pPr algn="ctr"/>
            <a:r>
              <a:rPr lang="de-DE" sz="3200" b="1" dirty="0">
                <a:solidFill>
                  <a:srgbClr val="FF0000"/>
                </a:solidFill>
                <a:latin typeface="+mn-lt"/>
              </a:rPr>
              <a:t>Find a </a:t>
            </a:r>
            <a:r>
              <a:rPr lang="de-DE" sz="3200" b="1" dirty="0" err="1">
                <a:solidFill>
                  <a:srgbClr val="FF0000"/>
                </a:solidFill>
                <a:latin typeface="+mn-lt"/>
              </a:rPr>
              <a:t>mathematical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3200" b="1" dirty="0" err="1">
                <a:solidFill>
                  <a:srgbClr val="FF0000"/>
                </a:solidFill>
                <a:latin typeface="+mn-lt"/>
              </a:rPr>
              <a:t>model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613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1124744"/>
            <a:ext cx="842493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b="1" dirty="0" err="1">
                <a:solidFill>
                  <a:srgbClr val="FF0000"/>
                </a:solidFill>
                <a:latin typeface="+mn-lt"/>
              </a:rPr>
              <a:t>Mathematical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+mn-lt"/>
              </a:rPr>
              <a:t>model</a:t>
            </a:r>
            <a:r>
              <a:rPr lang="de-DE" b="1" dirty="0">
                <a:solidFill>
                  <a:srgbClr val="FF0000"/>
                </a:solidFill>
                <a:latin typeface="+mn-lt"/>
              </a:rPr>
              <a:t>:       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= W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+ 63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b="1" dirty="0">
                <a:latin typeface="+mn-lt"/>
              </a:rPr>
              <a:t>  M, W </a:t>
            </a:r>
            <a:r>
              <a:rPr lang="en-US" sz="2400" dirty="0" err="1">
                <a:effectLst/>
                <a:latin typeface="Euclid Math Two" panose="02050601010101010101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400" dirty="0">
                <a:effectLst/>
                <a:latin typeface="Euclid Math Two" panose="02050601010101010101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{1, 2, 3, …}</a:t>
            </a:r>
            <a:r>
              <a:rPr lang="de-DE" sz="2400" b="1" dirty="0">
                <a:effectLst/>
                <a:latin typeface="+mn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You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can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easily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see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pair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:   </a:t>
            </a:r>
            <a:r>
              <a:rPr lang="de-DE" sz="2400" b="1" dirty="0">
                <a:latin typeface="+mn-lt"/>
              </a:rPr>
              <a:t>(M,W) = (8, 1)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need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three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pairs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integer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 and 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consider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equation</a:t>
            </a:r>
            <a:r>
              <a:rPr lang="de-DE" sz="2400" dirty="0">
                <a:latin typeface="+mn-lt"/>
              </a:rPr>
              <a:t>            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M = (W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+ 63)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1/2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solve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equation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using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stupid </a:t>
            </a:r>
            <a:r>
              <a:rPr lang="de-DE" sz="2400" b="1" dirty="0" err="1">
                <a:latin typeface="+mn-lt"/>
              </a:rPr>
              <a:t>trial</a:t>
            </a:r>
            <a:r>
              <a:rPr lang="de-DE" sz="2400" b="1" dirty="0">
                <a:latin typeface="+mn-lt"/>
              </a:rPr>
              <a:t> and </a:t>
            </a:r>
            <a:r>
              <a:rPr lang="de-DE" sz="2400" b="1" dirty="0" err="1">
                <a:latin typeface="+mn-lt"/>
              </a:rPr>
              <a:t>error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method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successively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plugging</a:t>
            </a:r>
            <a:r>
              <a:rPr lang="de-DE" sz="2400" dirty="0">
                <a:latin typeface="+mn-lt"/>
              </a:rPr>
              <a:t> in W = 1,2,3,...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find integer </a:t>
            </a:r>
            <a:r>
              <a:rPr lang="de-DE" sz="2400" dirty="0" err="1">
                <a:latin typeface="+mn-lt"/>
              </a:rPr>
              <a:t>roots</a:t>
            </a:r>
            <a:r>
              <a:rPr lang="de-DE" sz="2400" dirty="0">
                <a:latin typeface="+mn-lt"/>
              </a:rPr>
              <a:t> M. 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However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so.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Everyone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tries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it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for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themselves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now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8110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124744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need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three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pairs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integer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 and </a:t>
            </a:r>
            <a:r>
              <a:rPr lang="de-DE" sz="2400" dirty="0" err="1">
                <a:latin typeface="+mn-lt"/>
              </a:rPr>
              <a:t>consider</a:t>
            </a:r>
            <a:r>
              <a:rPr lang="de-DE" sz="2400" dirty="0">
                <a:latin typeface="+mn-lt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equation</a:t>
            </a:r>
            <a:r>
              <a:rPr lang="de-DE" sz="2400" dirty="0">
                <a:latin typeface="+mn-lt"/>
              </a:rPr>
              <a:t>                   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M = (W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+ 63)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1/2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However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so: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The </a:t>
            </a:r>
            <a:r>
              <a:rPr lang="de-DE" sz="2400" dirty="0" err="1">
                <a:latin typeface="+mn-lt"/>
              </a:rPr>
              <a:t>goal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generate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sequence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 "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code</a:t>
            </a:r>
            <a:r>
              <a:rPr lang="de-DE" sz="2400" dirty="0">
                <a:latin typeface="+mn-lt"/>
              </a:rPr>
              <a:t>" </a:t>
            </a: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W=1,2,3,...,35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which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consists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zeros</a:t>
            </a:r>
            <a:r>
              <a:rPr lang="de-DE" sz="2400" dirty="0">
                <a:latin typeface="+mn-lt"/>
              </a:rPr>
              <a:t> (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0</a:t>
            </a:r>
            <a:r>
              <a:rPr lang="de-DE" sz="2400" dirty="0">
                <a:latin typeface="+mn-lt"/>
              </a:rPr>
              <a:t>) </a:t>
            </a:r>
            <a:r>
              <a:rPr lang="de-DE" sz="2400" dirty="0" err="1">
                <a:latin typeface="+mn-lt"/>
              </a:rPr>
              <a:t>if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root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not an integer and </a:t>
            </a:r>
            <a:r>
              <a:rPr lang="de-DE" sz="2400" dirty="0" err="1">
                <a:latin typeface="+mn-lt"/>
              </a:rPr>
              <a:t>shows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one</a:t>
            </a:r>
            <a:r>
              <a:rPr lang="de-DE" sz="2400" dirty="0">
                <a:latin typeface="+mn-lt"/>
              </a:rPr>
              <a:t> (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1</a:t>
            </a:r>
            <a:r>
              <a:rPr lang="de-DE" sz="2400" dirty="0">
                <a:latin typeface="+mn-lt"/>
              </a:rPr>
              <a:t>) </a:t>
            </a:r>
            <a:r>
              <a:rPr lang="de-DE" sz="2400" dirty="0" err="1">
                <a:latin typeface="+mn-lt"/>
              </a:rPr>
              <a:t>only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root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an integer.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 …  ,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W,1,35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{1,0,0,0, …, 0,0,0}</a:t>
            </a:r>
            <a:r>
              <a:rPr lang="de-DE" sz="2400" dirty="0">
                <a:effectLst/>
                <a:latin typeface="+mn-lt"/>
              </a:rPr>
              <a:t>, </a:t>
            </a:r>
            <a:r>
              <a:rPr lang="de-DE" sz="2400" dirty="0">
                <a:latin typeface="+mn-lt"/>
              </a:rPr>
              <a:t>i.e. 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e-DE" sz="2400" dirty="0">
                <a:effectLst/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possibly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correct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effectLst/>
                <a:latin typeface="+mn-lt"/>
              </a:rPr>
              <a:t>)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 1, 35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{1,0,0,0, …, 0,0,0}</a:t>
            </a:r>
            <a:r>
              <a:rPr lang="de-DE" sz="2400" dirty="0">
                <a:effectLst/>
                <a:latin typeface="+mn-lt"/>
              </a:rPr>
              <a:t>, </a:t>
            </a: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077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980728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so.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 1, 35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{1,0,0,0, …, 0,0,0}</a:t>
            </a:r>
            <a:r>
              <a:rPr lang="de-DE" sz="2400" dirty="0">
                <a:effectLst/>
                <a:latin typeface="+mn-lt"/>
              </a:rPr>
              <a:t>, 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e-DE" sz="2200" dirty="0">
                <a:effectLst/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possibly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correct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200" dirty="0">
                <a:effectLst/>
                <a:latin typeface="+mn-lt"/>
              </a:rPr>
              <a:t>)</a:t>
            </a:r>
            <a:endParaRPr lang="de-DE" sz="22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Here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(W)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following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function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(1-signum(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-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/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200" dirty="0" err="1"/>
              <a:t>returns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decimal</a:t>
            </a:r>
            <a:r>
              <a:rPr lang="de-DE" sz="2200" dirty="0"/>
              <a:t> </a:t>
            </a:r>
            <a:r>
              <a:rPr lang="de-DE" sz="2200" dirty="0" err="1"/>
              <a:t>places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endParaRPr lang="de-DE" sz="2200" dirty="0">
              <a:solidFill>
                <a:schemeClr val="tx2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200" dirty="0">
                <a:latin typeface="+mn-lt"/>
              </a:rPr>
              <a:t>e.g. 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(3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latin typeface="+mn-lt"/>
              </a:rPr>
              <a:t>8.485281374,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(3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200" dirty="0">
                <a:latin typeface="+mn-lt"/>
              </a:rPr>
              <a:t>.485281374 &gt; 0</a:t>
            </a:r>
          </a:p>
          <a:p>
            <a:pPr>
              <a:spcAft>
                <a:spcPts val="1200"/>
              </a:spcAft>
            </a:pP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     (1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latin typeface="+mn-lt"/>
              </a:rPr>
              <a:t>8.0000000,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(1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200" dirty="0">
                <a:latin typeface="+mn-lt"/>
              </a:rPr>
              <a:t>.0000000 = 0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&gt;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latin typeface="+mn-lt"/>
              </a:rPr>
              <a:t>not integer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&lt;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270921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A96CC-1213-8CFC-E509-798416E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96752"/>
            <a:ext cx="8244456" cy="5040560"/>
          </a:xfrm>
        </p:spPr>
        <p:txBody>
          <a:bodyPr/>
          <a:lstStyle/>
          <a:p>
            <a:r>
              <a:rPr lang="de-DE" sz="2800" b="1" dirty="0" err="1"/>
              <a:t>Two</a:t>
            </a:r>
            <a:r>
              <a:rPr lang="de-DE" sz="2800" b="1" dirty="0"/>
              <a:t> classic </a:t>
            </a:r>
            <a:r>
              <a:rPr lang="de-DE" sz="2800" b="1" dirty="0" err="1"/>
              <a:t>word</a:t>
            </a:r>
            <a:r>
              <a:rPr lang="de-DE" sz="2800" b="1" dirty="0"/>
              <a:t> </a:t>
            </a:r>
            <a:r>
              <a:rPr lang="de-DE" sz="2800" b="1" dirty="0" err="1"/>
              <a:t>problems</a:t>
            </a:r>
            <a:r>
              <a:rPr lang="de-DE" sz="2800" b="1" dirty="0"/>
              <a:t> </a:t>
            </a:r>
            <a:r>
              <a:rPr lang="de-DE" sz="2800" b="1" dirty="0" err="1"/>
              <a:t>with</a:t>
            </a:r>
            <a:r>
              <a:rPr lang="de-DE" sz="2800" b="1" dirty="0"/>
              <a:t> a </a:t>
            </a:r>
            <a:r>
              <a:rPr lang="de-DE" sz="2800" b="1" dirty="0" err="1"/>
              <a:t>similar</a:t>
            </a:r>
            <a:r>
              <a:rPr lang="de-DE" sz="2800" b="1" dirty="0"/>
              <a:t> </a:t>
            </a:r>
            <a:r>
              <a:rPr lang="de-DE" sz="2800" b="1" dirty="0" err="1"/>
              <a:t>background</a:t>
            </a:r>
            <a:r>
              <a:rPr lang="de-DE" sz="2800" b="1" dirty="0"/>
              <a:t> </a:t>
            </a:r>
            <a:r>
              <a:rPr lang="de-DE" sz="2800" b="1" dirty="0" err="1"/>
              <a:t>are</a:t>
            </a:r>
            <a:r>
              <a:rPr lang="de-DE" sz="2800" b="1" dirty="0"/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mathematically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modeled</a:t>
            </a:r>
            <a:r>
              <a:rPr lang="de-DE" sz="2800" b="1" dirty="0">
                <a:solidFill>
                  <a:schemeClr val="tx2"/>
                </a:solidFill>
              </a:rPr>
              <a:t>   </a:t>
            </a:r>
            <a:r>
              <a:rPr lang="de-DE" sz="2800" b="1" dirty="0"/>
              <a:t>and a </a:t>
            </a:r>
            <a:r>
              <a:rPr lang="de-DE" sz="2800" b="1" dirty="0" err="1"/>
              <a:t>solution</a:t>
            </a:r>
            <a:r>
              <a:rPr lang="de-DE" sz="2800" b="1" dirty="0"/>
              <a:t> </a:t>
            </a:r>
            <a:r>
              <a:rPr lang="de-DE" sz="2800" b="1" dirty="0" err="1"/>
              <a:t>is</a:t>
            </a:r>
            <a:r>
              <a:rPr lang="de-DE" sz="2800" b="1" dirty="0"/>
              <a:t> </a:t>
            </a:r>
            <a:r>
              <a:rPr lang="de-DE" sz="2800" b="1" dirty="0" err="1"/>
              <a:t>provided</a:t>
            </a:r>
            <a:r>
              <a:rPr lang="de-DE" sz="2800" b="1" dirty="0"/>
              <a:t>. </a:t>
            </a:r>
          </a:p>
          <a:p>
            <a:endParaRPr lang="de-DE" sz="800" b="1" dirty="0"/>
          </a:p>
          <a:p>
            <a:r>
              <a:rPr lang="de-DE" sz="2800" b="1" dirty="0"/>
              <a:t>The </a:t>
            </a:r>
            <a:r>
              <a:rPr lang="de-DE" sz="2800" b="1" dirty="0" err="1"/>
              <a:t>first</a:t>
            </a:r>
            <a:r>
              <a:rPr lang="de-DE" sz="2800" b="1" dirty="0"/>
              <a:t> </a:t>
            </a:r>
            <a:r>
              <a:rPr lang="de-DE" sz="2800" b="1" dirty="0" err="1"/>
              <a:t>problem</a:t>
            </a:r>
            <a:r>
              <a:rPr lang="de-DE" sz="2800" b="1" dirty="0"/>
              <a:t>, </a:t>
            </a:r>
            <a:r>
              <a:rPr lang="de-DE" sz="2800" b="1" dirty="0" err="1"/>
              <a:t>the</a:t>
            </a:r>
            <a:r>
              <a:rPr lang="de-DE" sz="2800" b="1" dirty="0"/>
              <a:t> puzzle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>
                <a:solidFill>
                  <a:schemeClr val="tx2"/>
                </a:solidFill>
              </a:rPr>
              <a:t>"</a:t>
            </a:r>
            <a:r>
              <a:rPr lang="de-DE" sz="2800" b="1" dirty="0" err="1">
                <a:solidFill>
                  <a:schemeClr val="tx2"/>
                </a:solidFill>
              </a:rPr>
              <a:t>Dutch-men‘s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Wives</a:t>
            </a:r>
            <a:r>
              <a:rPr lang="de-DE" sz="2800" b="1" dirty="0">
                <a:solidFill>
                  <a:schemeClr val="tx2"/>
                </a:solidFill>
              </a:rPr>
              <a:t>"</a:t>
            </a:r>
            <a:r>
              <a:rPr lang="de-DE" sz="2800" b="1" dirty="0"/>
              <a:t>,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/>
              <a:t>can</a:t>
            </a:r>
            <a:r>
              <a:rPr lang="de-DE" sz="2800" b="1" dirty="0"/>
              <a:t> </a:t>
            </a:r>
            <a:r>
              <a:rPr lang="de-DE" sz="2800" b="1" dirty="0" err="1"/>
              <a:t>be</a:t>
            </a:r>
            <a:r>
              <a:rPr lang="de-DE" sz="2800" b="1" dirty="0"/>
              <a:t> </a:t>
            </a:r>
            <a:r>
              <a:rPr lang="de-DE" sz="2800" b="1" dirty="0" err="1"/>
              <a:t>found</a:t>
            </a:r>
            <a:r>
              <a:rPr lang="de-DE" sz="2800" b="1" dirty="0"/>
              <a:t> in a </a:t>
            </a:r>
            <a:r>
              <a:rPr lang="de-DE" sz="2800" b="1" dirty="0" err="1"/>
              <a:t>women's</a:t>
            </a:r>
            <a:r>
              <a:rPr lang="de-DE" sz="2800" b="1" dirty="0"/>
              <a:t> </a:t>
            </a:r>
            <a:r>
              <a:rPr lang="de-DE" sz="2800" b="1" dirty="0" err="1"/>
              <a:t>magazine</a:t>
            </a:r>
            <a:r>
              <a:rPr lang="de-DE" sz="2800" b="1" dirty="0"/>
              <a:t> (The Ladies Diary) </a:t>
            </a:r>
            <a:r>
              <a:rPr lang="de-DE" sz="2800" b="1" dirty="0" err="1"/>
              <a:t>as</a:t>
            </a:r>
            <a:r>
              <a:rPr lang="de-DE" sz="2800" b="1" dirty="0"/>
              <a:t> </a:t>
            </a:r>
            <a:r>
              <a:rPr lang="de-DE" sz="2800" b="1" dirty="0" err="1"/>
              <a:t>early</a:t>
            </a:r>
            <a:r>
              <a:rPr lang="de-DE" sz="2800" b="1" dirty="0"/>
              <a:t> </a:t>
            </a:r>
            <a:r>
              <a:rPr lang="de-DE" sz="2800" b="1" dirty="0" err="1"/>
              <a:t>as</a:t>
            </a:r>
            <a:r>
              <a:rPr lang="de-DE" sz="2800" b="1" dirty="0"/>
              <a:t>  1739 (May (1739)). </a:t>
            </a:r>
          </a:p>
          <a:p>
            <a:endParaRPr lang="de-DE" sz="800" b="1" dirty="0"/>
          </a:p>
          <a:p>
            <a:r>
              <a:rPr lang="de-DE" sz="2800" b="1" dirty="0"/>
              <a:t>A </a:t>
            </a:r>
            <a:r>
              <a:rPr lang="de-DE" sz="2800" b="1" dirty="0" err="1"/>
              <a:t>similar</a:t>
            </a:r>
            <a:r>
              <a:rPr lang="de-DE" sz="2800" b="1" dirty="0"/>
              <a:t> </a:t>
            </a:r>
            <a:r>
              <a:rPr lang="de-DE" sz="2800" b="1" dirty="0" err="1"/>
              <a:t>problem</a:t>
            </a:r>
            <a:r>
              <a:rPr lang="de-DE" sz="2800" b="1" dirty="0"/>
              <a:t> (</a:t>
            </a:r>
            <a:r>
              <a:rPr lang="de-DE" sz="2800" b="1" dirty="0">
                <a:solidFill>
                  <a:schemeClr val="tx2"/>
                </a:solidFill>
              </a:rPr>
              <a:t>“Find </a:t>
            </a:r>
            <a:r>
              <a:rPr lang="de-DE" sz="2800" b="1" dirty="0" err="1">
                <a:solidFill>
                  <a:schemeClr val="tx2"/>
                </a:solidFill>
              </a:rPr>
              <a:t>Ada‘s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Surname</a:t>
            </a:r>
            <a:r>
              <a:rPr lang="de-DE" sz="2800" b="1" dirty="0">
                <a:solidFill>
                  <a:schemeClr val="tx2"/>
                </a:solidFill>
              </a:rPr>
              <a:t>”</a:t>
            </a:r>
            <a:r>
              <a:rPr lang="de-DE" sz="2800" b="1" dirty="0"/>
              <a:t>,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/>
              <a:t>Workman (1906)) was </a:t>
            </a:r>
            <a:r>
              <a:rPr lang="de-DE" sz="2800" b="1" dirty="0" err="1"/>
              <a:t>formulated</a:t>
            </a:r>
            <a:r>
              <a:rPr lang="de-DE" sz="2800" b="1" dirty="0"/>
              <a:t> at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beginning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last </a:t>
            </a:r>
            <a:r>
              <a:rPr lang="de-DE" sz="2800" b="1" dirty="0" err="1"/>
              <a:t>century</a:t>
            </a:r>
            <a:r>
              <a:rPr lang="de-DE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582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980728"/>
            <a:ext cx="842493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 1, 35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{1,0,0,0, …, 0,0,0}</a:t>
            </a:r>
            <a:r>
              <a:rPr lang="de-DE" sz="2400" dirty="0">
                <a:effectLst/>
                <a:latin typeface="+mn-lt"/>
              </a:rPr>
              <a:t>, 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e-DE" sz="2200" dirty="0">
                <a:effectLst/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possibly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correct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200" dirty="0">
                <a:effectLst/>
                <a:latin typeface="+mn-lt"/>
              </a:rPr>
              <a:t>)</a:t>
            </a:r>
            <a:endParaRPr lang="de-DE" sz="22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Here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(W)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is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following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(1-signum(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-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/ 2</a:t>
            </a:r>
            <a:endParaRPr lang="de-DE" sz="2400" dirty="0">
              <a:effectLst/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&gt;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not integer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&lt;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integer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  <a:ea typeface="Times New Roman" panose="02020603050405020304" pitchFamily="18" charset="0"/>
              </a:rPr>
              <a:t>The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sign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function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signum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(…) </a:t>
            </a:r>
            <a:r>
              <a:rPr lang="de-DE" sz="2400" dirty="0" err="1">
                <a:latin typeface="+mn-lt"/>
              </a:rPr>
              <a:t>returns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as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code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+1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or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-1, </a:t>
            </a:r>
            <a:r>
              <a:rPr lang="de-DE" sz="2400" dirty="0"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signum</a:t>
            </a:r>
            <a:r>
              <a:rPr lang="de-DE" sz="2400" dirty="0">
                <a:latin typeface="+mn-lt"/>
              </a:rPr>
              <a:t>(0)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not </a:t>
            </a:r>
            <a:r>
              <a:rPr lang="de-DE" sz="2400" dirty="0" err="1">
                <a:latin typeface="+mn-lt"/>
              </a:rPr>
              <a:t>defined</a:t>
            </a:r>
            <a:r>
              <a:rPr lang="de-DE" sz="2400" dirty="0">
                <a:latin typeface="+mn-lt"/>
              </a:rPr>
              <a:t>),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e.g.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signum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400" dirty="0">
                <a:latin typeface="+mn-lt"/>
              </a:rPr>
              <a:t>.485281374 -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+1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signum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400" dirty="0">
                <a:latin typeface="+mn-lt"/>
              </a:rPr>
              <a:t>.000000000 -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-1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Finally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gives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desired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216169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980728"/>
            <a:ext cx="842493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 1, 35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{1,0,0,0, …, 0,0,0}</a:t>
            </a:r>
            <a:r>
              <a:rPr lang="de-DE" sz="2400" dirty="0">
                <a:effectLst/>
                <a:latin typeface="+mn-lt"/>
              </a:rPr>
              <a:t>, 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e-DE" sz="2200" dirty="0">
                <a:effectLst/>
                <a:latin typeface="+mn-lt"/>
              </a:rPr>
              <a:t>(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possibly</a:t>
            </a:r>
            <a:r>
              <a:rPr lang="de-DE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to</a:t>
            </a:r>
            <a:r>
              <a:rPr lang="de-DE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correct</a:t>
            </a:r>
            <a:r>
              <a:rPr lang="de-DE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sign</a:t>
            </a:r>
            <a:r>
              <a:rPr lang="de-DE" sz="2200" dirty="0">
                <a:effectLst/>
                <a:latin typeface="+mn-lt"/>
              </a:rPr>
              <a:t>)</a:t>
            </a:r>
            <a:endParaRPr lang="de-DE" sz="22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Here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(W)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is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following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(1-signum(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-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/ 2</a:t>
            </a:r>
            <a:endParaRPr lang="de-DE" sz="2400" dirty="0">
              <a:effectLst/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  <a:ea typeface="Times New Roman" panose="02020603050405020304" pitchFamily="18" charset="0"/>
              </a:rPr>
              <a:t>The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sign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function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signum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(…) </a:t>
            </a:r>
            <a:r>
              <a:rPr lang="de-DE" sz="2400" dirty="0" err="1">
                <a:latin typeface="+mn-lt"/>
              </a:rPr>
              <a:t>returns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as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code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+1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or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-1, </a:t>
            </a:r>
            <a:r>
              <a:rPr lang="de-DE" sz="2400" dirty="0">
                <a:latin typeface="+mn-lt"/>
              </a:rPr>
              <a:t>(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signum</a:t>
            </a:r>
            <a:r>
              <a:rPr lang="de-DE" sz="2400" b="1" dirty="0">
                <a:solidFill>
                  <a:srgbClr val="00B050"/>
                </a:solidFill>
                <a:latin typeface="+mn-lt"/>
              </a:rPr>
              <a:t>(0) 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is</a:t>
            </a:r>
            <a:r>
              <a:rPr lang="de-DE" sz="2400" b="1" dirty="0">
                <a:solidFill>
                  <a:srgbClr val="00B050"/>
                </a:solidFill>
                <a:latin typeface="+mn-lt"/>
              </a:rPr>
              <a:t> not </a:t>
            </a:r>
            <a:r>
              <a:rPr lang="de-DE" sz="2400" b="1" dirty="0" err="1">
                <a:solidFill>
                  <a:srgbClr val="00B050"/>
                </a:solidFill>
                <a:latin typeface="+mn-lt"/>
              </a:rPr>
              <a:t>defined</a:t>
            </a:r>
            <a:r>
              <a:rPr lang="de-DE" sz="2400" dirty="0">
                <a:latin typeface="+mn-lt"/>
              </a:rPr>
              <a:t>), 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e.g.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latin typeface="+mn-lt"/>
                <a:ea typeface="Times New Roman" panose="02020603050405020304" pitchFamily="18" charset="0"/>
              </a:rPr>
              <a:t>Remark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: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another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definition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by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help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of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heaviside-function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is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(</a:t>
            </a:r>
            <a:r>
              <a:rPr lang="de-DE" sz="2400" dirty="0" err="1">
                <a:latin typeface="+mn-lt"/>
                <a:ea typeface="Times New Roman" panose="02020603050405020304" pitchFamily="18" charset="0"/>
              </a:rPr>
              <a:t>without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latin typeface="+mn-lt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2 – 2 *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heaviside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heaviside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(x)=H(x)=0,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if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x&lt;0, H(x)=1/2,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if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x=0, H(x)=1,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if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x&gt;0 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Finally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(W)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or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f(W)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gives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desired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421157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980728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Entries</a:t>
            </a:r>
            <a:r>
              <a:rPr lang="de-DE" sz="2400" dirty="0">
                <a:latin typeface="+mn-lt"/>
              </a:rPr>
              <a:t> in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pocket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calculator</a:t>
            </a:r>
            <a:r>
              <a:rPr lang="de-DE" sz="2400" dirty="0">
                <a:latin typeface="+mn-lt"/>
              </a:rPr>
              <a:t>, e.g.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ClassPad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II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:</a:t>
            </a:r>
            <a:endParaRPr lang="de-DE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(1-signum(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(W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-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/ 2</a:t>
            </a:r>
            <a:endParaRPr lang="de-DE" sz="2400" dirty="0">
              <a:effectLst/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Finally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gives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desired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code: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f(W)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 1, 35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 = </a:t>
            </a:r>
          </a:p>
          <a:p>
            <a:pPr>
              <a:spcAft>
                <a:spcPts val="1800"/>
              </a:spcAft>
            </a:pP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{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,0,0,0,0,0,0,0,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,0,0,0,0,0,0,0,0,0,0,0,0,0,0,0,0,0,0,0,0,0,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,0,0,0,0}</a:t>
            </a:r>
          </a:p>
          <a:p>
            <a:pPr>
              <a:spcAft>
                <a:spcPts val="1800"/>
              </a:spcAft>
            </a:pPr>
            <a:r>
              <a:rPr lang="de-DE" sz="2400" b="1" dirty="0" err="1">
                <a:latin typeface="+mn-lt"/>
              </a:rPr>
              <a:t>It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can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seen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that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integer </a:t>
            </a:r>
            <a:r>
              <a:rPr lang="de-DE" sz="2400" b="1" dirty="0" err="1">
                <a:latin typeface="+mn-lt"/>
              </a:rPr>
              <a:t>solutions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W :=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 W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GB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W, 1, 35) </a:t>
            </a:r>
            <a:r>
              <a:rPr lang="de-DE" sz="2200" b="1" dirty="0"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code 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=</a:t>
            </a:r>
          </a:p>
          <a:p>
            <a:pPr>
              <a:spcAft>
                <a:spcPts val="1800"/>
              </a:spcAft>
            </a:pPr>
            <a:r>
              <a:rPr lang="de-DE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{</a:t>
            </a:r>
            <a:r>
              <a:rPr lang="de-DE" sz="24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1</a:t>
            </a:r>
            <a:r>
              <a:rPr lang="de-DE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9</a:t>
            </a:r>
            <a:r>
              <a:rPr lang="de-DE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,0,0,0,0,0,0,0,0,0,0,0,0,0,0,0,0,0,0,0,0,0,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31</a:t>
            </a:r>
            <a:r>
              <a:rPr lang="de-DE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,0,0,0,0}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M := (W</a:t>
            </a:r>
            <a:r>
              <a:rPr lang="en-US" sz="22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en-US" sz="2200" baseline="30000" dirty="0">
                <a:effectLst/>
                <a:latin typeface="+mn-lt"/>
                <a:ea typeface="Times New Roman" panose="02020603050405020304" pitchFamily="18" charset="0"/>
              </a:rPr>
              <a:t> ½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* </a:t>
            </a:r>
            <a:r>
              <a:rPr lang="en-US" sz="22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= </a:t>
            </a:r>
            <a:endParaRPr lang="de-DE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{</a:t>
            </a:r>
            <a:r>
              <a:rPr lang="en-US" sz="24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8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</a:t>
            </a:r>
            <a:r>
              <a:rPr lang="en-US" sz="24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12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,0,0,0,0,0,0,0,0,0,0,0,0,0,0,0,0,0,0,0,0,0,</a:t>
            </a:r>
            <a:r>
              <a:rPr lang="en-US" sz="24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32</a:t>
            </a:r>
            <a:r>
              <a:rPr lang="en-US" sz="24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,0,0,0,0}</a:t>
            </a:r>
            <a:endParaRPr lang="de-DE" sz="2400" dirty="0">
              <a:effectLst/>
              <a:latin typeface="Arial Narrow" panose="020B0604020202020204" pitchFamily="34" charset="0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29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217072"/>
            <a:ext cx="849694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 err="1">
                <a:latin typeface="+mn-lt"/>
              </a:rPr>
              <a:t>It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can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seen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that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integer </a:t>
            </a:r>
            <a:r>
              <a:rPr lang="de-DE" sz="2400" b="1" dirty="0" err="1">
                <a:latin typeface="+mn-lt"/>
              </a:rPr>
              <a:t>solutions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</a:pPr>
            <a:endParaRPr lang="de-DE" sz="1000" b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W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W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GB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W, 1, 35) 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code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=</a:t>
            </a:r>
          </a:p>
          <a:p>
            <a:pPr>
              <a:spcAft>
                <a:spcPts val="1800"/>
              </a:spcAft>
            </a:pPr>
            <a:r>
              <a:rPr lang="de-DE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{</a:t>
            </a:r>
            <a:r>
              <a:rPr lang="de-DE" sz="26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1</a:t>
            </a:r>
            <a:r>
              <a:rPr lang="de-DE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</a:t>
            </a:r>
            <a:r>
              <a:rPr lang="de-DE" sz="26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9</a:t>
            </a:r>
            <a:r>
              <a:rPr lang="de-DE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,0,0,0,0,0,0,0,0,0,0,0,0,0,0,0,0,0,0,0,0,0,</a:t>
            </a:r>
            <a:r>
              <a:rPr lang="de-DE" sz="26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31</a:t>
            </a:r>
            <a:r>
              <a:rPr lang="de-DE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,0,0,0,0}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M := (W</a:t>
            </a:r>
            <a:r>
              <a:rPr lang="en-US" sz="24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+63)</a:t>
            </a:r>
            <a:r>
              <a:rPr lang="en-US" sz="2400" baseline="30000" dirty="0">
                <a:effectLst/>
                <a:latin typeface="+mn-lt"/>
                <a:ea typeface="Times New Roman" panose="02020603050405020304" pitchFamily="18" charset="0"/>
              </a:rPr>
              <a:t> ½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* </a:t>
            </a:r>
            <a:r>
              <a:rPr lang="en-US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= 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{</a:t>
            </a:r>
            <a:r>
              <a:rPr lang="en-US" sz="26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8</a:t>
            </a:r>
            <a:r>
              <a:rPr lang="en-US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</a:t>
            </a:r>
            <a:r>
              <a:rPr lang="en-US" sz="26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12</a:t>
            </a:r>
            <a:r>
              <a:rPr lang="en-US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,0,0,0,0,0,0,0,0,0,0,0,0,0,0,0,0,0,0,0,0,0,</a:t>
            </a:r>
            <a:r>
              <a:rPr lang="en-US" sz="2600" dirty="0">
                <a:solidFill>
                  <a:srgbClr val="FF0000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32</a:t>
            </a:r>
            <a:r>
              <a:rPr lang="en-US" sz="2600" dirty="0"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,0,0,0,0}</a:t>
            </a:r>
          </a:p>
          <a:p>
            <a:pPr algn="ctr">
              <a:spcAft>
                <a:spcPts val="1200"/>
              </a:spcAft>
            </a:pPr>
            <a:r>
              <a:rPr lang="de-DE" sz="2400" b="1" dirty="0">
                <a:latin typeface="+mn-lt"/>
              </a:rPr>
              <a:t>So </a:t>
            </a: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pairs</a:t>
            </a:r>
            <a:r>
              <a:rPr lang="de-DE" sz="2400" b="1" dirty="0">
                <a:latin typeface="+mn-lt"/>
              </a:rPr>
              <a:t>!</a:t>
            </a:r>
          </a:p>
          <a:p>
            <a:pPr algn="ctr">
              <a:spcAft>
                <a:spcPts val="1200"/>
              </a:spcAft>
            </a:pPr>
            <a:r>
              <a:rPr lang="en-US" sz="1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(8,1), (12,9), (32,31) </a:t>
            </a:r>
          </a:p>
        </p:txBody>
      </p:sp>
    </p:spTree>
    <p:extLst>
      <p:ext uri="{BB962C8B-B14F-4D97-AF65-F5344CB8AC3E}">
        <p14:creationId xmlns:p14="http://schemas.microsoft.com/office/powerpoint/2010/main" val="1668906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220554"/>
            <a:ext cx="853405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2400" b="1" dirty="0">
                <a:latin typeface="+mn-lt"/>
              </a:rPr>
              <a:t>So </a:t>
            </a: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pairs</a:t>
            </a:r>
            <a:r>
              <a:rPr lang="de-DE" sz="2400" b="1" dirty="0">
                <a:latin typeface="+mn-lt"/>
              </a:rPr>
              <a:t>!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(8,1), (12,9), (32,31) </a:t>
            </a:r>
          </a:p>
          <a:p>
            <a:pPr>
              <a:spcAft>
                <a:spcPts val="1800"/>
              </a:spcAft>
            </a:pPr>
            <a:endParaRPr lang="de-DE" sz="800" b="1" dirty="0"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de-DE" sz="2400" b="1" dirty="0">
                <a:latin typeface="+mn-lt"/>
              </a:rPr>
              <a:t>The </a:t>
            </a:r>
            <a:r>
              <a:rPr lang="de-DE" sz="2400" b="1" dirty="0" err="1">
                <a:latin typeface="+mn-lt"/>
              </a:rPr>
              <a:t>men's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names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were</a:t>
            </a:r>
            <a:r>
              <a:rPr lang="de-DE" sz="2400" b="1" dirty="0">
                <a:latin typeface="+mn-lt"/>
              </a:rPr>
              <a:t> Hendrick, Claas, and Cornelius; </a:t>
            </a:r>
            <a:r>
              <a:rPr lang="de-DE" sz="2400" b="1" dirty="0" err="1">
                <a:latin typeface="+mn-lt"/>
              </a:rPr>
              <a:t>those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women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Geertruii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Catriin</a:t>
            </a:r>
            <a:r>
              <a:rPr lang="de-DE" sz="2400" b="1" dirty="0">
                <a:latin typeface="+mn-lt"/>
              </a:rPr>
              <a:t> and Anna.</a:t>
            </a:r>
          </a:p>
          <a:p>
            <a:pPr>
              <a:spcAft>
                <a:spcPts val="1800"/>
              </a:spcAft>
            </a:pPr>
            <a:r>
              <a:rPr lang="de-DE" sz="2400" b="1" dirty="0">
                <a:solidFill>
                  <a:schemeClr val="tx2"/>
                </a:solidFill>
                <a:latin typeface="+mn-lt"/>
              </a:rPr>
              <a:t>Hendrick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23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Catriin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and Claas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11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Geertruii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 </a:t>
            </a: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(12=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(32=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23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31) </a:t>
            </a: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Now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solution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can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found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quickly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!</a:t>
            </a:r>
            <a:endParaRPr lang="de-DE" sz="24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74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10456" y="1124744"/>
            <a:ext cx="853405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So </a:t>
            </a: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pairs</a:t>
            </a:r>
            <a:r>
              <a:rPr lang="de-DE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 1), (12, 9), (32, 31) </a:t>
            </a:r>
          </a:p>
          <a:p>
            <a:pPr>
              <a:spcAft>
                <a:spcPts val="1200"/>
              </a:spcAft>
            </a:pPr>
            <a:endParaRPr lang="de-DE" sz="8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The </a:t>
            </a:r>
            <a:r>
              <a:rPr lang="de-DE" sz="2400" b="1" dirty="0" err="1">
                <a:latin typeface="+mn-lt"/>
              </a:rPr>
              <a:t>men's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names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were</a:t>
            </a:r>
            <a:r>
              <a:rPr lang="de-DE" sz="2400" b="1" dirty="0">
                <a:latin typeface="+mn-lt"/>
              </a:rPr>
              <a:t> Hendrick, Claas, and Cornelius; </a:t>
            </a:r>
            <a:r>
              <a:rPr lang="de-DE" sz="2400" b="1" dirty="0" err="1">
                <a:latin typeface="+mn-lt"/>
              </a:rPr>
              <a:t>those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women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Geertruii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Catriin</a:t>
            </a:r>
            <a:r>
              <a:rPr lang="de-DE" sz="2400" b="1" dirty="0">
                <a:latin typeface="+mn-lt"/>
              </a:rPr>
              <a:t> and Anna.</a:t>
            </a:r>
          </a:p>
          <a:p>
            <a:pPr>
              <a:spcAft>
                <a:spcPts val="1800"/>
              </a:spcAft>
            </a:pPr>
            <a:r>
              <a:rPr lang="de-DE" sz="2400" b="1" dirty="0">
                <a:solidFill>
                  <a:schemeClr val="tx2"/>
                </a:solidFill>
                <a:latin typeface="+mn-lt"/>
              </a:rPr>
              <a:t>Hendrick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23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Catriin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and Claas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11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Geertruii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 </a:t>
            </a: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(12=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(32=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23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31) </a:t>
            </a:r>
            <a:endParaRPr lang="de-DE" sz="2400" b="1" dirty="0"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200" dirty="0" err="1">
                <a:effectLst/>
                <a:latin typeface="+mn-lt"/>
                <a:ea typeface="Times New Roman" panose="02020603050405020304" pitchFamily="18" charset="0"/>
              </a:rPr>
              <a:t>Claas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= 12, </a:t>
            </a:r>
            <a:r>
              <a:rPr lang="en-US" sz="2200" dirty="0" err="1">
                <a:effectLst/>
                <a:latin typeface="+mn-lt"/>
                <a:ea typeface="Times New Roman" panose="02020603050405020304" pitchFamily="18" charset="0"/>
              </a:rPr>
              <a:t>Geertruii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= 1 and Hendrick = 32, </a:t>
            </a:r>
            <a:r>
              <a:rPr lang="en-US" sz="2200" dirty="0" err="1">
                <a:effectLst/>
                <a:latin typeface="+mn-lt"/>
                <a:ea typeface="Times New Roman" panose="02020603050405020304" pitchFamily="18" charset="0"/>
              </a:rPr>
              <a:t>Catriin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= 9, thus</a:t>
            </a:r>
            <a:endParaRPr lang="de-DE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(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32, 31) = (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Hendrick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=32, W=31),  (12, 9) = (</a:t>
            </a:r>
            <a:r>
              <a:rPr lang="en-US" sz="2200" b="1" dirty="0" err="1">
                <a:effectLst/>
                <a:latin typeface="+mn-lt"/>
                <a:ea typeface="Times New Roman" panose="02020603050405020304" pitchFamily="18" charset="0"/>
              </a:rPr>
              <a:t>Claas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=12, </a:t>
            </a:r>
            <a:r>
              <a:rPr lang="en-US" sz="2200" b="1" dirty="0" err="1">
                <a:effectLst/>
                <a:latin typeface="+mn-lt"/>
                <a:ea typeface="Times New Roman" panose="02020603050405020304" pitchFamily="18" charset="0"/>
              </a:rPr>
              <a:t>Catriin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=9)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 </a:t>
            </a:r>
            <a:endParaRPr lang="de-DE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and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  (M=8, W=1) = (M=8, </a:t>
            </a:r>
            <a:r>
              <a:rPr lang="en-US" sz="2200" b="1" dirty="0" err="1">
                <a:effectLst/>
                <a:latin typeface="+mn-lt"/>
                <a:ea typeface="Times New Roman" panose="02020603050405020304" pitchFamily="18" charset="0"/>
              </a:rPr>
              <a:t>Geertruii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=1), 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Thus it holds 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Cornelius = 8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and 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Anna = 31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.         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Task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solved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!</a:t>
            </a:r>
            <a:endParaRPr lang="de-DE" sz="2400" b="1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03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04974" y="980728"/>
            <a:ext cx="853405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 err="1">
                <a:latin typeface="+mn-lt"/>
              </a:rPr>
              <a:t>Direct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solution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Diophantine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equation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W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+ 63</a:t>
            </a:r>
            <a:r>
              <a:rPr lang="de-DE" sz="2400" b="1" dirty="0">
                <a:latin typeface="+mn-lt"/>
              </a:rPr>
              <a:t>,  i.e.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- W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63  </a:t>
            </a:r>
            <a:r>
              <a:rPr lang="de-DE" sz="2400" b="1" dirty="0" err="1">
                <a:latin typeface="+mn-lt"/>
              </a:rPr>
              <a:t>or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ctr">
              <a:spcAft>
                <a:spcPts val="1200"/>
              </a:spcAft>
            </a:pPr>
            <a:r>
              <a:rPr lang="de-DE" b="1" dirty="0">
                <a:solidFill>
                  <a:srgbClr val="FF0000"/>
                </a:solidFill>
                <a:latin typeface="+mn-lt"/>
              </a:rPr>
              <a:t>(M + W) * (M - W) = 1 * 3 * 3 * 7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/>
              <a:t>3. </a:t>
            </a:r>
            <a:r>
              <a:rPr lang="de-DE" sz="2400" b="1" dirty="0" err="1"/>
              <a:t>binomial</a:t>
            </a:r>
            <a:r>
              <a:rPr lang="de-DE" sz="2400" b="1" dirty="0"/>
              <a:t> </a:t>
            </a:r>
            <a:r>
              <a:rPr lang="de-DE" sz="2400" b="1" dirty="0" err="1"/>
              <a:t>formula</a:t>
            </a:r>
            <a:r>
              <a:rPr lang="de-DE" sz="2400" b="1" dirty="0"/>
              <a:t>, prime </a:t>
            </a:r>
            <a:r>
              <a:rPr lang="de-DE" sz="2400" b="1" dirty="0" err="1"/>
              <a:t>factorization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The </a:t>
            </a:r>
            <a:r>
              <a:rPr lang="de-DE" sz="2400" b="1" dirty="0" err="1">
                <a:latin typeface="+mn-lt"/>
              </a:rPr>
              <a:t>following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systems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equations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result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 – W = 1   </a:t>
            </a:r>
            <a:r>
              <a:rPr lang="de-DE" sz="2400" b="1" dirty="0">
                <a:latin typeface="+mn-lt"/>
              </a:rPr>
              <a:t>and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 M + W = 3 * 3 * 7 = 63</a:t>
            </a: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 – W = 3   </a:t>
            </a:r>
            <a:r>
              <a:rPr lang="de-DE" sz="2400" b="1" dirty="0">
                <a:latin typeface="+mn-lt"/>
              </a:rPr>
              <a:t>and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 + W = 1 * 3 * 7 = 21</a:t>
            </a: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 – W = 7  </a:t>
            </a:r>
            <a:r>
              <a:rPr lang="de-DE" sz="2400" b="1" dirty="0">
                <a:latin typeface="+mn-lt"/>
              </a:rPr>
              <a:t>and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 + W = 1 * 3 * 3 = 9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latin typeface="+mn-lt"/>
              </a:rPr>
              <a:t>Which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can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easily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solved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quickly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hand</a:t>
            </a:r>
            <a:r>
              <a:rPr lang="de-DE" sz="2400" b="1" dirty="0">
                <a:latin typeface="+mn-lt"/>
              </a:rPr>
              <a:t> (in </a:t>
            </a:r>
            <a:r>
              <a:rPr lang="de-DE" sz="2400" b="1" dirty="0" err="1">
                <a:latin typeface="+mn-lt"/>
              </a:rPr>
              <a:t>your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head</a:t>
            </a:r>
            <a:r>
              <a:rPr lang="de-DE" sz="2400" b="1" dirty="0">
                <a:latin typeface="+mn-lt"/>
              </a:rPr>
              <a:t>):</a:t>
            </a: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(M,W) = (32,31), (M,W) = (12,9), (M,W) = (8,1)</a:t>
            </a:r>
          </a:p>
        </p:txBody>
      </p:sp>
    </p:spTree>
    <p:extLst>
      <p:ext uri="{BB962C8B-B14F-4D97-AF65-F5344CB8AC3E}">
        <p14:creationId xmlns:p14="http://schemas.microsoft.com/office/powerpoint/2010/main" val="393976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04974" y="1107896"/>
            <a:ext cx="85340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So </a:t>
            </a: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pairs</a:t>
            </a:r>
            <a:r>
              <a:rPr lang="de-DE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 1), (12, 9), (32, 31) </a:t>
            </a:r>
          </a:p>
          <a:p>
            <a:pPr>
              <a:spcAft>
                <a:spcPts val="1200"/>
              </a:spcAft>
            </a:pPr>
            <a:endParaRPr lang="de-DE" sz="7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The </a:t>
            </a:r>
            <a:r>
              <a:rPr lang="de-DE" sz="2400" b="1" dirty="0" err="1">
                <a:latin typeface="+mn-lt"/>
              </a:rPr>
              <a:t>men's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names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were</a:t>
            </a:r>
            <a:r>
              <a:rPr lang="de-DE" sz="2400" b="1" dirty="0">
                <a:latin typeface="+mn-lt"/>
              </a:rPr>
              <a:t> Hendrick, Claas, and Cornelius; </a:t>
            </a:r>
            <a:r>
              <a:rPr lang="de-DE" sz="2400" b="1" dirty="0" err="1">
                <a:latin typeface="+mn-lt"/>
              </a:rPr>
              <a:t>those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women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Geertruii</a:t>
            </a:r>
            <a:r>
              <a:rPr lang="de-DE" sz="2400" b="1" dirty="0">
                <a:latin typeface="+mn-lt"/>
              </a:rPr>
              <a:t>, </a:t>
            </a:r>
            <a:r>
              <a:rPr lang="de-DE" sz="2400" b="1" dirty="0" err="1">
                <a:latin typeface="+mn-lt"/>
              </a:rPr>
              <a:t>Catriin</a:t>
            </a:r>
            <a:r>
              <a:rPr lang="de-DE" sz="2400" b="1" dirty="0">
                <a:latin typeface="+mn-lt"/>
              </a:rPr>
              <a:t> and Anna.</a:t>
            </a:r>
          </a:p>
          <a:p>
            <a:pPr>
              <a:spcAft>
                <a:spcPts val="1800"/>
              </a:spcAft>
            </a:pPr>
            <a:r>
              <a:rPr lang="de-DE" sz="2400" b="1" dirty="0">
                <a:solidFill>
                  <a:schemeClr val="tx2"/>
                </a:solidFill>
                <a:latin typeface="+mn-lt"/>
              </a:rPr>
              <a:t>Hendrick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23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hogs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Catriin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, and Claas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11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Geertruii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W) = (8, </a:t>
            </a:r>
            <a:r>
              <a:rPr lang="en-US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(12=</a:t>
            </a:r>
            <a:r>
              <a:rPr lang="en-US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11</a:t>
            </a: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(32=</a:t>
            </a:r>
            <a:r>
              <a:rPr lang="en-US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23</a:t>
            </a: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b="1" dirty="0">
                <a:effectLst/>
                <a:latin typeface="+mn-lt"/>
                <a:ea typeface="Times New Roman" panose="02020603050405020304" pitchFamily="18" charset="0"/>
              </a:rPr>
              <a:t>9</a:t>
            </a: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31) </a:t>
            </a:r>
            <a:endParaRPr lang="de-DE" b="1" dirty="0"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Claas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= 12,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Geertruii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= 1 and Hendrick = 32, </a:t>
            </a:r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Catriin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= 9, thus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(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32, 31) = (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Hendrick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=32, W=31),  (12, 9) = (</a:t>
            </a:r>
            <a:r>
              <a:rPr lang="en-US" sz="2200" b="1" dirty="0" err="1">
                <a:effectLst/>
                <a:latin typeface="+mn-lt"/>
                <a:ea typeface="Times New Roman" panose="02020603050405020304" pitchFamily="18" charset="0"/>
              </a:rPr>
              <a:t>Claas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=12, </a:t>
            </a:r>
            <a:r>
              <a:rPr lang="en-US" sz="2200" b="1" dirty="0" err="1">
                <a:effectLst/>
                <a:latin typeface="+mn-lt"/>
                <a:ea typeface="Times New Roman" panose="02020603050405020304" pitchFamily="18" charset="0"/>
              </a:rPr>
              <a:t>Catriin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=9)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 </a:t>
            </a:r>
            <a:endParaRPr lang="de-DE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and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  (M=8, W=1) = (M=8, </a:t>
            </a:r>
            <a:r>
              <a:rPr lang="en-US" sz="2200" b="1" dirty="0" err="1">
                <a:effectLst/>
                <a:latin typeface="+mn-lt"/>
                <a:ea typeface="Times New Roman" panose="02020603050405020304" pitchFamily="18" charset="0"/>
              </a:rPr>
              <a:t>Geertruii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=1), 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Cambria Math" panose="02040503050406030204" pitchFamily="18" charset="0"/>
              </a:rPr>
              <a:t>Thus it holds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Cornelius = 8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and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Anna = 31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.     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Task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solved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!</a:t>
            </a:r>
            <a:endParaRPr lang="de-DE" sz="2400" b="1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36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052736"/>
            <a:ext cx="85340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err="1"/>
              <a:t>Another</a:t>
            </a:r>
            <a:r>
              <a:rPr lang="de-DE" sz="2400" b="1" dirty="0"/>
              <a:t> </a:t>
            </a:r>
            <a:r>
              <a:rPr lang="de-DE" sz="2400" b="1" dirty="0" err="1"/>
              <a:t>direct</a:t>
            </a:r>
            <a:r>
              <a:rPr lang="de-DE" sz="2400" b="1" dirty="0"/>
              <a:t> </a:t>
            </a:r>
            <a:r>
              <a:rPr lang="de-DE" sz="2400" b="1" dirty="0" err="1"/>
              <a:t>solution</a:t>
            </a:r>
            <a:r>
              <a:rPr lang="de-DE" sz="2400" b="1" dirty="0"/>
              <a:t>:</a:t>
            </a:r>
            <a:endParaRPr lang="de-DE" sz="1600" b="1" dirty="0"/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Write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W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+ 63 </a:t>
            </a:r>
            <a:r>
              <a:rPr lang="de-DE" sz="2400" b="1" dirty="0" err="1">
                <a:latin typeface="+mn-lt"/>
              </a:rPr>
              <a:t>with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M=W+K</a:t>
            </a:r>
            <a:r>
              <a:rPr lang="de-DE" sz="2400" b="1" dirty="0">
                <a:latin typeface="+mn-lt"/>
              </a:rPr>
              <a:t>, i.e.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(W+K)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W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+ 2 * W * K + = W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+ 63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Thus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+ 2 * W * K - 63 = 0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and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W = -K/2 + 63/(2K) = -K/2 + 1*3*3*7/(2K)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Here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we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check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with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ClassPad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II: 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-K/2 + 63/(2K) ,K,1,9,2) = {31, 9, 3.8, 1, -1}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and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we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have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only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tree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integer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solution</a:t>
            </a:r>
            <a:r>
              <a:rPr lang="de-DE" sz="2400" b="1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W =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{31, 9, 1}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and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 = W+K = {31+1, 9+3, 1+7} = {32, 12, 8}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latin typeface="+mn-lt"/>
              </a:rPr>
              <a:t>Finally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(M,W) = (32,31), (M,W) = (12,9), (M,W) = (8,1)</a:t>
            </a:r>
          </a:p>
          <a:p>
            <a:pPr>
              <a:spcAft>
                <a:spcPts val="1200"/>
              </a:spcAft>
            </a:pPr>
            <a:endParaRPr lang="de-DE" sz="2400" b="1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endParaRPr lang="de-DE" sz="2400" b="1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endParaRPr lang="de-DE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3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980728"/>
            <a:ext cx="853405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/>
              <a:t>The </a:t>
            </a:r>
            <a:r>
              <a:rPr lang="de-DE" sz="2400" b="1" dirty="0" err="1"/>
              <a:t>solution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second</a:t>
            </a:r>
            <a:r>
              <a:rPr lang="de-DE" sz="2400" b="1" dirty="0"/>
              <a:t> </a:t>
            </a:r>
            <a:r>
              <a:rPr lang="de-DE" sz="2400" b="1" dirty="0" err="1"/>
              <a:t>word</a:t>
            </a:r>
            <a:r>
              <a:rPr lang="de-DE" sz="2400" b="1" dirty="0"/>
              <a:t> </a:t>
            </a:r>
            <a:r>
              <a:rPr lang="de-DE" sz="2400" b="1" dirty="0" err="1"/>
              <a:t>problem</a:t>
            </a:r>
            <a:r>
              <a:rPr lang="de-DE" sz="2400" b="1" dirty="0"/>
              <a:t>:</a:t>
            </a:r>
            <a:endParaRPr lang="de-DE" sz="1600" b="1" dirty="0"/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latin typeface="+mn-lt"/>
              </a:rPr>
              <a:t>“Five </a:t>
            </a:r>
            <a:r>
              <a:rPr lang="de-DE" sz="2200" b="1" dirty="0" err="1">
                <a:latin typeface="+mn-lt"/>
              </a:rPr>
              <a:t>ladies</a:t>
            </a:r>
            <a:r>
              <a:rPr lang="de-DE" sz="2200" b="1" dirty="0">
                <a:latin typeface="+mn-lt"/>
              </a:rPr>
              <a:t>, </a:t>
            </a:r>
            <a:r>
              <a:rPr lang="de-DE" sz="2200" b="1" dirty="0" err="1">
                <a:latin typeface="+mn-lt"/>
              </a:rPr>
              <a:t>accompanied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by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their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daughters</a:t>
            </a:r>
            <a:r>
              <a:rPr lang="de-DE" sz="2200" b="1" dirty="0">
                <a:latin typeface="+mn-lt"/>
              </a:rPr>
              <a:t>, </a:t>
            </a:r>
            <a:r>
              <a:rPr lang="de-DE" sz="2200" b="1" dirty="0" err="1">
                <a:latin typeface="+mn-lt"/>
              </a:rPr>
              <a:t>bought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cloth</a:t>
            </a:r>
            <a:r>
              <a:rPr lang="de-DE" sz="2200" b="1" dirty="0">
                <a:latin typeface="+mn-lt"/>
              </a:rPr>
              <a:t> at </a:t>
            </a:r>
            <a:r>
              <a:rPr lang="de-DE" sz="2200" b="1" dirty="0" err="1">
                <a:latin typeface="+mn-lt"/>
              </a:rPr>
              <a:t>the</a:t>
            </a:r>
            <a:r>
              <a:rPr lang="de-DE" sz="2200" b="1" dirty="0">
                <a:latin typeface="+mn-lt"/>
              </a:rPr>
              <a:t> same </a:t>
            </a:r>
            <a:r>
              <a:rPr lang="de-DE" sz="2200" b="1" dirty="0" err="1">
                <a:latin typeface="+mn-lt"/>
              </a:rPr>
              <a:t>shop</a:t>
            </a:r>
            <a:r>
              <a:rPr lang="de-DE" sz="2200" b="1" dirty="0"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ten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paid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as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many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farthing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per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foot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cloth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)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as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she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feet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cloth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), 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each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mother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8 s. 5¼d.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her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daughter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Mrs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Robinson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6 s.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Mrs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Evans,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who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about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quarter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as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much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as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Mrs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Jones.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 err="1">
                <a:latin typeface="+mn-lt"/>
              </a:rPr>
              <a:t>Mrs.</a:t>
            </a:r>
            <a:r>
              <a:rPr lang="de-DE" sz="2200" b="1" dirty="0">
                <a:latin typeface="+mn-lt"/>
              </a:rPr>
              <a:t> Smith </a:t>
            </a:r>
            <a:r>
              <a:rPr lang="de-DE" sz="2200" b="1" dirty="0" err="1">
                <a:latin typeface="+mn-lt"/>
              </a:rPr>
              <a:t>spent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the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most</a:t>
            </a:r>
            <a:r>
              <a:rPr lang="de-DE" sz="2200" b="1" dirty="0"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Mrs.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Brown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bought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21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yards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Bessie -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one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girls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2"/>
                </a:solidFill>
                <a:latin typeface="+mn-lt"/>
              </a:rPr>
              <a:t>Annie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16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yards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Mary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£3, 0 s. and 8 d.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Emily. 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200" b="1" dirty="0">
                <a:latin typeface="+mn-lt"/>
              </a:rPr>
              <a:t>The Christian Name </a:t>
            </a:r>
            <a:r>
              <a:rPr lang="de-DE" sz="2200" b="1" dirty="0" err="1">
                <a:latin typeface="+mn-lt"/>
              </a:rPr>
              <a:t>of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the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other</a:t>
            </a:r>
            <a:r>
              <a:rPr lang="de-DE" sz="2200" b="1" dirty="0">
                <a:latin typeface="+mn-lt"/>
              </a:rPr>
              <a:t> was Ada. </a:t>
            </a:r>
            <a:r>
              <a:rPr lang="de-DE" sz="2200" b="1" dirty="0" err="1">
                <a:latin typeface="+mn-lt"/>
              </a:rPr>
              <a:t>Now</a:t>
            </a:r>
            <a:r>
              <a:rPr lang="de-DE" sz="2200" b="1" dirty="0">
                <a:latin typeface="+mn-lt"/>
              </a:rPr>
              <a:t>, </a:t>
            </a:r>
            <a:r>
              <a:rPr lang="de-DE" sz="2200" b="1" dirty="0" err="1">
                <a:latin typeface="+mn-lt"/>
              </a:rPr>
              <a:t>what</a:t>
            </a:r>
            <a:r>
              <a:rPr lang="de-DE" sz="2200" b="1" dirty="0">
                <a:latin typeface="+mn-lt"/>
              </a:rPr>
              <a:t> was her </a:t>
            </a:r>
            <a:r>
              <a:rPr lang="de-DE" sz="2200" b="1" dirty="0" err="1">
                <a:latin typeface="+mn-lt"/>
              </a:rPr>
              <a:t>surname</a:t>
            </a:r>
            <a:r>
              <a:rPr lang="de-DE" sz="2200" b="1" dirty="0">
                <a:latin typeface="+mn-lt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71381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A96CC-1213-8CFC-E509-798416E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96752"/>
            <a:ext cx="8244456" cy="5040560"/>
          </a:xfrm>
        </p:spPr>
        <p:txBody>
          <a:bodyPr/>
          <a:lstStyle/>
          <a:p>
            <a:r>
              <a:rPr lang="de-DE" sz="2800" b="1" dirty="0">
                <a:effectLst/>
              </a:rPr>
              <a:t>The </a:t>
            </a:r>
            <a:r>
              <a:rPr lang="de-DE" sz="2800" b="1" dirty="0" err="1">
                <a:effectLst/>
              </a:rPr>
              <a:t>mathematical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model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leads</a:t>
            </a:r>
            <a:r>
              <a:rPr lang="de-DE" sz="2800" b="1" dirty="0"/>
              <a:t> </a:t>
            </a:r>
            <a:r>
              <a:rPr lang="de-DE" sz="2800" b="1" dirty="0" err="1">
                <a:effectLst/>
              </a:rPr>
              <a:t>to</a:t>
            </a:r>
            <a:r>
              <a:rPr lang="de-DE" sz="2800" b="1" dirty="0">
                <a:effectLst/>
              </a:rPr>
              <a:t> a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Diophan-tine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quadratic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equation</a:t>
            </a:r>
            <a:r>
              <a:rPr lang="de-DE" sz="2800" b="1" dirty="0">
                <a:effectLst/>
              </a:rPr>
              <a:t>, </a:t>
            </a:r>
            <a:r>
              <a:rPr lang="de-DE" sz="2800" b="1" dirty="0" err="1">
                <a:effectLst/>
              </a:rPr>
              <a:t>which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can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be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solved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using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the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third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binomial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formula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>
                <a:effectLst/>
              </a:rPr>
              <a:t>and a 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prime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factor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analysis</a:t>
            </a:r>
            <a:r>
              <a:rPr lang="de-DE" sz="2800" b="1" dirty="0">
                <a:effectLst/>
              </a:rPr>
              <a:t>.</a:t>
            </a:r>
            <a:endParaRPr lang="de-DE" sz="2800" b="1" dirty="0"/>
          </a:p>
          <a:p>
            <a:endParaRPr lang="de-DE" sz="800" b="1" dirty="0"/>
          </a:p>
          <a:p>
            <a:r>
              <a:rPr lang="de-DE" sz="2800" b="1" dirty="0">
                <a:effectLst/>
              </a:rPr>
              <a:t>First, a 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"stupid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trial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and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error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method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" (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brute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force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)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is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used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to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search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for</a:t>
            </a:r>
            <a:r>
              <a:rPr lang="de-DE" sz="2800" b="1" dirty="0">
                <a:effectLst/>
              </a:rPr>
              <a:t> a </a:t>
            </a:r>
            <a:r>
              <a:rPr lang="de-DE" sz="2800" b="1" dirty="0" err="1">
                <a:effectLst/>
              </a:rPr>
              <a:t>solution</a:t>
            </a:r>
            <a:r>
              <a:rPr lang="de-DE" sz="2800" b="1" dirty="0">
                <a:effectLst/>
              </a:rPr>
              <a:t>.</a:t>
            </a:r>
            <a:endParaRPr lang="de-DE" sz="2400" b="1" dirty="0"/>
          </a:p>
          <a:p>
            <a:endParaRPr lang="de-DE" sz="800" b="1" dirty="0"/>
          </a:p>
          <a:p>
            <a:r>
              <a:rPr lang="de-DE" sz="2800" b="1" dirty="0"/>
              <a:t>The </a:t>
            </a:r>
            <a:r>
              <a:rPr lang="de-DE" sz="2800" b="1" dirty="0" err="1"/>
              <a:t>model</a:t>
            </a:r>
            <a:r>
              <a:rPr lang="de-DE" sz="2800" b="1" dirty="0"/>
              <a:t> </a:t>
            </a:r>
            <a:r>
              <a:rPr lang="de-DE" sz="2800" b="1" dirty="0" err="1"/>
              <a:t>is</a:t>
            </a:r>
            <a:r>
              <a:rPr lang="de-DE" sz="2800" b="1" dirty="0"/>
              <a:t> </a:t>
            </a:r>
            <a:r>
              <a:rPr lang="de-DE" sz="2800" b="1" dirty="0" err="1"/>
              <a:t>calculated</a:t>
            </a:r>
            <a:r>
              <a:rPr lang="de-DE" sz="2800" b="1" dirty="0"/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exactly</a:t>
            </a:r>
            <a:r>
              <a:rPr lang="de-DE" sz="2800" b="1" dirty="0"/>
              <a:t> </a:t>
            </a:r>
            <a:r>
              <a:rPr lang="de-DE" sz="2800" b="1" dirty="0" err="1"/>
              <a:t>with</a:t>
            </a:r>
            <a:r>
              <a:rPr lang="de-DE" sz="2800" b="1" dirty="0"/>
              <a:t> a </a:t>
            </a:r>
            <a:r>
              <a:rPr lang="de-DE" sz="2800" b="1" dirty="0" err="1"/>
              <a:t>pocket</a:t>
            </a:r>
            <a:r>
              <a:rPr lang="de-DE" sz="2800" b="1" dirty="0"/>
              <a:t> </a:t>
            </a:r>
            <a:r>
              <a:rPr lang="de-DE" sz="2800" b="1" dirty="0" err="1"/>
              <a:t>calculator</a:t>
            </a:r>
            <a:r>
              <a:rPr lang="de-DE" sz="2800" b="1" dirty="0"/>
              <a:t>.</a:t>
            </a:r>
          </a:p>
          <a:p>
            <a:endParaRPr lang="de-DE" sz="800" b="1" dirty="0"/>
          </a:p>
          <a:p>
            <a:r>
              <a:rPr lang="de-DE" sz="2800" b="1" dirty="0">
                <a:effectLst/>
              </a:rPr>
              <a:t>The CASIO-</a:t>
            </a:r>
            <a:r>
              <a:rPr lang="de-DE" sz="2800" b="1" dirty="0" err="1">
                <a:effectLst/>
              </a:rPr>
              <a:t>calculator</a:t>
            </a:r>
            <a:r>
              <a:rPr lang="de-DE" sz="2800" b="1" dirty="0">
                <a:effectLst/>
              </a:rPr>
              <a:t>/</a:t>
            </a:r>
            <a:r>
              <a:rPr lang="de-DE" sz="2800" b="1" dirty="0" err="1">
                <a:effectLst/>
              </a:rPr>
              <a:t>emulator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</a:rPr>
              <a:t>ClassPad</a:t>
            </a:r>
            <a:r>
              <a:rPr lang="de-DE" sz="2800" b="1" dirty="0">
                <a:solidFill>
                  <a:schemeClr val="tx2"/>
                </a:solidFill>
                <a:effectLst/>
              </a:rPr>
              <a:t> II </a:t>
            </a:r>
            <a:r>
              <a:rPr lang="de-DE" sz="2800" b="1" dirty="0">
                <a:effectLst/>
              </a:rPr>
              <a:t>will </a:t>
            </a:r>
            <a:r>
              <a:rPr lang="de-DE" sz="2800" b="1" dirty="0" err="1">
                <a:effectLst/>
              </a:rPr>
              <a:t>be</a:t>
            </a:r>
            <a:r>
              <a:rPr lang="de-DE" sz="2800" b="1" dirty="0">
                <a:effectLst/>
              </a:rPr>
              <a:t> </a:t>
            </a:r>
            <a:r>
              <a:rPr lang="de-DE" sz="2800" b="1" dirty="0" err="1">
                <a:effectLst/>
              </a:rPr>
              <a:t>used</a:t>
            </a:r>
            <a:r>
              <a:rPr lang="de-DE" sz="2800" b="1" dirty="0">
                <a:effectLst/>
              </a:rPr>
              <a:t>.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35569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052736"/>
            <a:ext cx="85340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/>
              <a:t>The </a:t>
            </a:r>
            <a:r>
              <a:rPr lang="de-DE" sz="2400" b="1" dirty="0" err="1"/>
              <a:t>solution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second</a:t>
            </a:r>
            <a:r>
              <a:rPr lang="de-DE" sz="2400" b="1" dirty="0"/>
              <a:t> </a:t>
            </a:r>
            <a:r>
              <a:rPr lang="de-DE" sz="2400" b="1" dirty="0" err="1"/>
              <a:t>word</a:t>
            </a:r>
            <a:r>
              <a:rPr lang="de-DE" sz="2400" b="1" dirty="0"/>
              <a:t> </a:t>
            </a:r>
            <a:r>
              <a:rPr lang="de-DE" sz="2400" b="1" dirty="0" err="1"/>
              <a:t>problem</a:t>
            </a:r>
            <a:r>
              <a:rPr lang="de-DE" sz="2400" b="1" dirty="0"/>
              <a:t>:</a:t>
            </a:r>
            <a:endParaRPr lang="de-DE" sz="1600" b="1" dirty="0"/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Analysis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text</a:t>
            </a:r>
            <a:r>
              <a:rPr lang="de-DE" sz="2400" dirty="0">
                <a:latin typeface="+mn-lt"/>
              </a:rPr>
              <a:t> and </a:t>
            </a:r>
            <a:r>
              <a:rPr lang="de-DE" sz="2400" dirty="0" err="1">
                <a:latin typeface="+mn-lt"/>
              </a:rPr>
              <a:t>finding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suitable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mathematical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model</a:t>
            </a:r>
            <a:r>
              <a:rPr lang="de-DE" sz="2400" dirty="0">
                <a:latin typeface="+mn-lt"/>
              </a:rPr>
              <a:t>: The </a:t>
            </a:r>
            <a:r>
              <a:rPr lang="de-DE" sz="2400" dirty="0" err="1">
                <a:latin typeface="+mn-lt"/>
              </a:rPr>
              <a:t>names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mothers</a:t>
            </a:r>
            <a:r>
              <a:rPr lang="de-DE" sz="2400" dirty="0">
                <a:latin typeface="+mn-lt"/>
              </a:rPr>
              <a:t> (M):</a:t>
            </a:r>
          </a:p>
          <a:p>
            <a:pPr>
              <a:spcAft>
                <a:spcPts val="600"/>
              </a:spcAft>
            </a:pPr>
            <a:r>
              <a:rPr lang="de-DE" sz="2200" dirty="0">
                <a:latin typeface="+mn-lt"/>
              </a:rPr>
              <a:t>The </a:t>
            </a:r>
            <a:r>
              <a:rPr lang="de-DE" sz="2200" dirty="0" err="1">
                <a:latin typeface="+mn-lt"/>
              </a:rPr>
              <a:t>names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of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the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mothers</a:t>
            </a:r>
            <a:r>
              <a:rPr lang="de-DE" sz="2200" dirty="0">
                <a:latin typeface="+mn-lt"/>
              </a:rPr>
              <a:t> (M): </a:t>
            </a:r>
          </a:p>
          <a:p>
            <a:pPr>
              <a:spcAft>
                <a:spcPts val="1200"/>
              </a:spcAft>
            </a:pP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Mrs.Robinson</a:t>
            </a:r>
            <a:r>
              <a:rPr lang="de-DE" sz="2200" b="1" dirty="0">
                <a:latin typeface="+mn-lt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Mrs.Evans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Mrs.Jones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Mrs.Smith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Mrs.Brown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de-DE" sz="2200" b="1" dirty="0">
              <a:latin typeface="+mn-lt"/>
            </a:endParaRPr>
          </a:p>
          <a:p>
            <a:pPr>
              <a:spcAft>
                <a:spcPts val="2400"/>
              </a:spcAft>
            </a:pP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names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daughters</a:t>
            </a:r>
            <a:r>
              <a:rPr lang="de-DE" sz="2200" dirty="0">
                <a:latin typeface="+mn-lt"/>
              </a:rPr>
              <a:t>(D):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Bessie; Annie; Mary; Emily, Ada</a:t>
            </a:r>
            <a:endParaRPr lang="de-DE" sz="22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mother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8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shillings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5¼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pennies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her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daughter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 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how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much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farthing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is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difference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The </a:t>
            </a:r>
            <a:r>
              <a:rPr lang="de-DE" sz="2400" dirty="0" err="1">
                <a:latin typeface="+mn-lt"/>
              </a:rPr>
              <a:t>smallest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monetary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unit</a:t>
            </a:r>
            <a:r>
              <a:rPr lang="de-DE" sz="2400" dirty="0">
                <a:latin typeface="+mn-lt"/>
              </a:rPr>
              <a:t> (</a:t>
            </a:r>
            <a:r>
              <a:rPr lang="de-DE" sz="2400" dirty="0" err="1">
                <a:latin typeface="+mn-lt"/>
              </a:rPr>
              <a:t>farthing</a:t>
            </a:r>
            <a:r>
              <a:rPr lang="de-DE" sz="2400" dirty="0">
                <a:latin typeface="+mn-lt"/>
              </a:rPr>
              <a:t>)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used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calculate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whole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8s. = 8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shilling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= 8*12d. = 96d., d. 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penny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1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farthing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= ¼ d.,</a:t>
            </a: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379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052736"/>
            <a:ext cx="85340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/>
              <a:t>The </a:t>
            </a:r>
            <a:r>
              <a:rPr lang="de-DE" sz="2400" b="1" dirty="0" err="1"/>
              <a:t>solution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second</a:t>
            </a:r>
            <a:r>
              <a:rPr lang="de-DE" sz="2400" b="1" dirty="0"/>
              <a:t> </a:t>
            </a:r>
            <a:r>
              <a:rPr lang="de-DE" sz="2400" b="1" dirty="0" err="1"/>
              <a:t>word</a:t>
            </a:r>
            <a:r>
              <a:rPr lang="de-DE" sz="2400" b="1" dirty="0"/>
              <a:t> </a:t>
            </a:r>
            <a:r>
              <a:rPr lang="de-DE" sz="2400" b="1" dirty="0" err="1"/>
              <a:t>problem</a:t>
            </a:r>
            <a:r>
              <a:rPr lang="de-DE" sz="2400" b="1" dirty="0"/>
              <a:t>:</a:t>
            </a:r>
            <a:endParaRPr lang="de-DE" sz="1600" b="1" dirty="0"/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Analysis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text</a:t>
            </a:r>
            <a:r>
              <a:rPr lang="de-DE" sz="2400" dirty="0">
                <a:latin typeface="+mn-lt"/>
              </a:rPr>
              <a:t> and </a:t>
            </a:r>
            <a:r>
              <a:rPr lang="de-DE" sz="2400" dirty="0" err="1">
                <a:latin typeface="+mn-lt"/>
              </a:rPr>
              <a:t>finding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suitable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mathematical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model</a:t>
            </a:r>
            <a:r>
              <a:rPr lang="de-DE" sz="2400" dirty="0">
                <a:latin typeface="+mn-lt"/>
              </a:rPr>
              <a:t>: The </a:t>
            </a:r>
            <a:r>
              <a:rPr lang="de-DE" sz="2400" dirty="0" err="1">
                <a:latin typeface="+mn-lt"/>
              </a:rPr>
              <a:t>names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mothers</a:t>
            </a:r>
            <a:r>
              <a:rPr lang="de-DE" sz="2400" dirty="0">
                <a:latin typeface="+mn-lt"/>
              </a:rPr>
              <a:t> (M):</a:t>
            </a:r>
          </a:p>
          <a:p>
            <a:pPr>
              <a:spcAft>
                <a:spcPts val="600"/>
              </a:spcAft>
            </a:pPr>
            <a:r>
              <a:rPr lang="de-DE" sz="2200" dirty="0">
                <a:latin typeface="+mn-lt"/>
              </a:rPr>
              <a:t>The </a:t>
            </a:r>
            <a:r>
              <a:rPr lang="de-DE" sz="2200" dirty="0" err="1">
                <a:latin typeface="+mn-lt"/>
              </a:rPr>
              <a:t>names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of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the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mothers</a:t>
            </a:r>
            <a:r>
              <a:rPr lang="de-DE" sz="2200" dirty="0">
                <a:latin typeface="+mn-lt"/>
              </a:rPr>
              <a:t> (M): </a:t>
            </a:r>
          </a:p>
          <a:p>
            <a:pPr>
              <a:spcAft>
                <a:spcPts val="1200"/>
              </a:spcAft>
            </a:pP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Mrs.Robinson</a:t>
            </a:r>
            <a:r>
              <a:rPr lang="de-DE" sz="2200" b="1" dirty="0">
                <a:latin typeface="+mn-lt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Mrs.Evans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Mrs.Jones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Mrs.Smith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Mrs.Brown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de-DE" sz="2200" b="1" dirty="0">
              <a:latin typeface="+mn-lt"/>
            </a:endParaRPr>
          </a:p>
          <a:p>
            <a:pPr>
              <a:spcAft>
                <a:spcPts val="2400"/>
              </a:spcAft>
            </a:pP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names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daughters</a:t>
            </a:r>
            <a:r>
              <a:rPr lang="de-DE" sz="2200" dirty="0">
                <a:latin typeface="+mn-lt"/>
              </a:rPr>
              <a:t>(D):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Bessie; Annie; Mary; Emily, Ada</a:t>
            </a:r>
            <a:endParaRPr lang="de-DE" sz="22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mother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8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shillings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5¼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pennies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her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daughter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 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8s.+5¼ d. = (96+5¼)d. = 4* (96+5¼) = 405f.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The </a:t>
            </a:r>
            <a:r>
              <a:rPr lang="de-DE" sz="2400" dirty="0" err="1">
                <a:latin typeface="+mn-lt"/>
              </a:rPr>
              <a:t>smallest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monetary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unit</a:t>
            </a:r>
            <a:r>
              <a:rPr lang="de-DE" sz="2400" dirty="0">
                <a:latin typeface="+mn-lt"/>
              </a:rPr>
              <a:t> (</a:t>
            </a:r>
            <a:r>
              <a:rPr lang="de-DE" sz="2400" dirty="0" err="1">
                <a:latin typeface="+mn-lt"/>
              </a:rPr>
              <a:t>farthing</a:t>
            </a:r>
            <a:r>
              <a:rPr lang="de-DE" sz="2400" dirty="0">
                <a:latin typeface="+mn-lt"/>
              </a:rPr>
              <a:t>)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used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calculate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whole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8s. = 8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shilling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= 8*12d. = 96d., d. 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penny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1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farthing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= ¼ d.,</a:t>
            </a: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300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908720"/>
            <a:ext cx="8534052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/>
              <a:t>The </a:t>
            </a:r>
            <a:r>
              <a:rPr lang="de-DE" sz="2400" b="1" dirty="0" err="1"/>
              <a:t>solution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second</a:t>
            </a:r>
            <a:r>
              <a:rPr lang="de-DE" sz="2400" b="1" dirty="0"/>
              <a:t> </a:t>
            </a:r>
            <a:r>
              <a:rPr lang="de-DE" sz="2400" b="1" dirty="0" err="1"/>
              <a:t>word</a:t>
            </a:r>
            <a:r>
              <a:rPr lang="de-DE" sz="2400" b="1" dirty="0"/>
              <a:t> </a:t>
            </a:r>
            <a:r>
              <a:rPr lang="de-DE" sz="2400" b="1" dirty="0" err="1"/>
              <a:t>problem</a:t>
            </a:r>
            <a:r>
              <a:rPr lang="de-DE" sz="2400" b="1" dirty="0"/>
              <a:t>:</a:t>
            </a:r>
            <a:endParaRPr lang="de-DE" sz="1600" b="1" dirty="0"/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Analysis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text</a:t>
            </a:r>
            <a:r>
              <a:rPr lang="de-DE" sz="2400" dirty="0">
                <a:latin typeface="+mn-lt"/>
              </a:rPr>
              <a:t> and </a:t>
            </a:r>
            <a:r>
              <a:rPr lang="de-DE" sz="2400" dirty="0" err="1">
                <a:latin typeface="+mn-lt"/>
              </a:rPr>
              <a:t>finding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suitable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mathematical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model</a:t>
            </a:r>
            <a:r>
              <a:rPr lang="de-DE" sz="2400" dirty="0">
                <a:latin typeface="+mn-lt"/>
              </a:rPr>
              <a:t>: The </a:t>
            </a:r>
            <a:r>
              <a:rPr lang="de-DE" sz="2400" dirty="0" err="1">
                <a:latin typeface="+mn-lt"/>
              </a:rPr>
              <a:t>names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mothers</a:t>
            </a:r>
            <a:r>
              <a:rPr lang="de-DE" sz="2400" dirty="0">
                <a:latin typeface="+mn-lt"/>
              </a:rPr>
              <a:t> (M):</a:t>
            </a:r>
          </a:p>
          <a:p>
            <a:pPr>
              <a:spcAft>
                <a:spcPts val="600"/>
              </a:spcAft>
            </a:pPr>
            <a:r>
              <a:rPr lang="de-DE" sz="2200" dirty="0">
                <a:latin typeface="+mn-lt"/>
              </a:rPr>
              <a:t>The </a:t>
            </a:r>
            <a:r>
              <a:rPr lang="de-DE" sz="2200" dirty="0" err="1">
                <a:latin typeface="+mn-lt"/>
              </a:rPr>
              <a:t>names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of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the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mothers</a:t>
            </a:r>
            <a:r>
              <a:rPr lang="de-DE" sz="2200" dirty="0">
                <a:latin typeface="+mn-lt"/>
              </a:rPr>
              <a:t> (M): </a:t>
            </a:r>
          </a:p>
          <a:p>
            <a:pPr>
              <a:spcAft>
                <a:spcPts val="1200"/>
              </a:spcAft>
            </a:pP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Mrs.Robinson</a:t>
            </a:r>
            <a:r>
              <a:rPr lang="de-DE" sz="2200" b="1" dirty="0">
                <a:latin typeface="+mn-lt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Mrs.Evans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Mrs.Jones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Mrs.Smith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Mrs.Brown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de-DE" sz="2200" b="1" dirty="0">
              <a:latin typeface="+mn-lt"/>
            </a:endParaRPr>
          </a:p>
          <a:p>
            <a:pPr>
              <a:spcAft>
                <a:spcPts val="2400"/>
              </a:spcAft>
            </a:pP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names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daughters</a:t>
            </a:r>
            <a:r>
              <a:rPr lang="de-DE" sz="2200" dirty="0">
                <a:latin typeface="+mn-lt"/>
              </a:rPr>
              <a:t>(D):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Bessie; Annie; Mary; Emily, Ada</a:t>
            </a:r>
            <a:endParaRPr lang="de-DE" sz="22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mother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8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shillings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5¼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pennies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(= 405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farthing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)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her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daughter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:</a:t>
            </a:r>
            <a:endParaRPr lang="de-DE" sz="2400" b="1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e.g. T=5 </a:t>
            </a:r>
            <a:r>
              <a:rPr lang="de-DE" sz="2400" dirty="0" err="1">
                <a:latin typeface="+mn-lt"/>
              </a:rPr>
              <a:t>feet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cloth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for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each</a:t>
            </a:r>
            <a:r>
              <a:rPr lang="de-DE" sz="2400" dirty="0">
                <a:latin typeface="+mn-lt"/>
              </a:rPr>
              <a:t> T=5 </a:t>
            </a:r>
            <a:r>
              <a:rPr lang="de-DE" sz="2400" dirty="0" err="1">
                <a:latin typeface="+mn-lt"/>
              </a:rPr>
              <a:t>farthing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gives</a:t>
            </a:r>
            <a:r>
              <a:rPr lang="de-DE" sz="2400" dirty="0">
                <a:latin typeface="+mn-lt"/>
              </a:rPr>
              <a:t> T</a:t>
            </a:r>
            <a:r>
              <a:rPr lang="de-DE" sz="2400" baseline="30000" dirty="0">
                <a:latin typeface="+mn-lt"/>
              </a:rPr>
              <a:t>2</a:t>
            </a:r>
            <a:r>
              <a:rPr lang="de-DE" sz="2400" dirty="0">
                <a:latin typeface="+mn-lt"/>
              </a:rPr>
              <a:t>=25 [f.]: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Likewise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every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mother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paid</a:t>
            </a:r>
            <a:r>
              <a:rPr lang="de-DE" sz="2400" dirty="0">
                <a:latin typeface="+mn-lt"/>
              </a:rPr>
              <a:t> 405 </a:t>
            </a:r>
            <a:r>
              <a:rPr lang="de-DE" sz="2400" dirty="0" err="1">
                <a:latin typeface="+mn-lt"/>
              </a:rPr>
              <a:t>farthing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more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than</a:t>
            </a:r>
            <a:r>
              <a:rPr lang="de-DE" sz="2400" dirty="0">
                <a:latin typeface="+mn-lt"/>
              </a:rPr>
              <a:t> her </a:t>
            </a:r>
            <a:r>
              <a:rPr lang="de-DE" sz="2400" dirty="0" err="1">
                <a:latin typeface="+mn-lt"/>
              </a:rPr>
              <a:t>daughter</a:t>
            </a:r>
            <a:r>
              <a:rPr lang="de-DE" sz="2400" dirty="0">
                <a:latin typeface="+mn-lt"/>
              </a:rPr>
              <a:t>: M</a:t>
            </a:r>
            <a:r>
              <a:rPr lang="de-DE" sz="2400" baseline="30000" dirty="0">
                <a:latin typeface="+mn-lt"/>
              </a:rPr>
              <a:t>2</a:t>
            </a:r>
            <a:r>
              <a:rPr lang="de-DE" sz="2400" dirty="0">
                <a:latin typeface="+mn-lt"/>
              </a:rPr>
              <a:t> = 25 + 405 = 430, M= 430</a:t>
            </a:r>
            <a:r>
              <a:rPr lang="de-DE" sz="2400" baseline="30000" dirty="0">
                <a:latin typeface="+mn-lt"/>
              </a:rPr>
              <a:t>1/2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not possible!</a:t>
            </a: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Find a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mathematical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model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93480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979269"/>
            <a:ext cx="8534052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Mathematical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model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:       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= D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+ 405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b="1" dirty="0">
                <a:latin typeface="+mn-lt"/>
              </a:rPr>
              <a:t>  M, D </a:t>
            </a:r>
            <a:r>
              <a:rPr lang="en-US" sz="2400" dirty="0" err="1">
                <a:effectLst/>
                <a:latin typeface="Euclid Math Two" panose="02050601010101010101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2400" dirty="0">
                <a:effectLst/>
                <a:latin typeface="Euclid Math Two" panose="02050601010101010101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{1, 2, 3, …}</a:t>
            </a:r>
            <a:r>
              <a:rPr lang="de-DE" sz="2400" b="1" dirty="0">
                <a:effectLst/>
                <a:latin typeface="+mn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It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difficult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recognize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matching</a:t>
            </a:r>
            <a:r>
              <a:rPr lang="de-DE" sz="2400" dirty="0">
                <a:latin typeface="+mn-lt"/>
              </a:rPr>
              <a:t> pair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.</a:t>
            </a:r>
            <a:endParaRPr lang="de-DE" sz="2400" b="1" dirty="0"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need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three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pairs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integer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 and 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consider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equation</a:t>
            </a:r>
            <a:r>
              <a:rPr lang="de-DE" sz="2400" dirty="0">
                <a:latin typeface="+mn-lt"/>
              </a:rPr>
              <a:t>            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M = (D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+ 405)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1/2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solve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equation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using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stupid </a:t>
            </a:r>
            <a:r>
              <a:rPr lang="de-DE" sz="2400" b="1" dirty="0" err="1">
                <a:latin typeface="+mn-lt"/>
              </a:rPr>
              <a:t>trial</a:t>
            </a:r>
            <a:r>
              <a:rPr lang="de-DE" sz="2400" b="1" dirty="0">
                <a:latin typeface="+mn-lt"/>
              </a:rPr>
              <a:t> and </a:t>
            </a:r>
            <a:r>
              <a:rPr lang="de-DE" sz="2400" b="1" dirty="0" err="1">
                <a:latin typeface="+mn-lt"/>
              </a:rPr>
              <a:t>error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method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successively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plugging</a:t>
            </a:r>
            <a:r>
              <a:rPr lang="de-DE" sz="2400" dirty="0">
                <a:latin typeface="+mn-lt"/>
              </a:rPr>
              <a:t> in D = 1,2,3,...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find integer </a:t>
            </a:r>
            <a:r>
              <a:rPr lang="de-DE" sz="2400" dirty="0" err="1">
                <a:latin typeface="+mn-lt"/>
              </a:rPr>
              <a:t>roots</a:t>
            </a:r>
            <a:r>
              <a:rPr lang="de-DE" sz="2400" dirty="0">
                <a:latin typeface="+mn-lt"/>
              </a:rPr>
              <a:t> M. 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However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so.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Everyone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tries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it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for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themselves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now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7304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need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five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pairs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integer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 and </a:t>
            </a:r>
            <a:r>
              <a:rPr lang="de-DE" sz="2400" dirty="0" err="1">
                <a:latin typeface="+mn-lt"/>
              </a:rPr>
              <a:t>consider</a:t>
            </a:r>
            <a:r>
              <a:rPr lang="de-DE" sz="2400" dirty="0">
                <a:latin typeface="+mn-lt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equation</a:t>
            </a:r>
            <a:r>
              <a:rPr lang="de-DE" sz="2400" dirty="0">
                <a:latin typeface="+mn-lt"/>
              </a:rPr>
              <a:t>                   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M = (D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3200" b="1" dirty="0">
                <a:solidFill>
                  <a:srgbClr val="FF0000"/>
                </a:solidFill>
                <a:latin typeface="+mn-lt"/>
              </a:rPr>
              <a:t> + 405)</a:t>
            </a:r>
            <a:r>
              <a:rPr lang="de-DE" sz="3200" b="1" baseline="30000" dirty="0">
                <a:solidFill>
                  <a:srgbClr val="FF0000"/>
                </a:solidFill>
                <a:latin typeface="+mn-lt"/>
              </a:rPr>
              <a:t>1/2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However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so: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The </a:t>
            </a:r>
            <a:r>
              <a:rPr lang="de-DE" sz="2400" dirty="0" err="1">
                <a:latin typeface="+mn-lt"/>
              </a:rPr>
              <a:t>goal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generate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sequence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numbers</a:t>
            </a:r>
            <a:r>
              <a:rPr lang="de-DE" sz="2400" dirty="0">
                <a:latin typeface="+mn-lt"/>
              </a:rPr>
              <a:t> "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code</a:t>
            </a:r>
            <a:r>
              <a:rPr lang="de-DE" sz="2400" dirty="0">
                <a:latin typeface="+mn-lt"/>
              </a:rPr>
              <a:t>" </a:t>
            </a: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D=1,2,3,...,100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which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consists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zeros</a:t>
            </a:r>
            <a:r>
              <a:rPr lang="de-DE" sz="2400" dirty="0">
                <a:latin typeface="+mn-lt"/>
              </a:rPr>
              <a:t> (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0</a:t>
            </a:r>
            <a:r>
              <a:rPr lang="de-DE" sz="2400" dirty="0">
                <a:latin typeface="+mn-lt"/>
              </a:rPr>
              <a:t>) </a:t>
            </a:r>
            <a:r>
              <a:rPr lang="de-DE" sz="2400" dirty="0" err="1">
                <a:latin typeface="+mn-lt"/>
              </a:rPr>
              <a:t>if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root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not an integer and </a:t>
            </a:r>
            <a:r>
              <a:rPr lang="de-DE" sz="2400" dirty="0" err="1">
                <a:latin typeface="+mn-lt"/>
              </a:rPr>
              <a:t>shows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one</a:t>
            </a:r>
            <a:r>
              <a:rPr lang="de-DE" sz="2400" dirty="0">
                <a:latin typeface="+mn-lt"/>
              </a:rPr>
              <a:t> (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1</a:t>
            </a:r>
            <a:r>
              <a:rPr lang="de-DE" sz="2400" dirty="0">
                <a:latin typeface="+mn-lt"/>
              </a:rPr>
              <a:t>) </a:t>
            </a:r>
            <a:r>
              <a:rPr lang="de-DE" sz="2400" dirty="0" err="1">
                <a:latin typeface="+mn-lt"/>
              </a:rPr>
              <a:t>only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root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an integer.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 …  ,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D,1,100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{0,0, …, 0,1,0, …, 0,0,0}</a:t>
            </a:r>
            <a:r>
              <a:rPr lang="de-DE" sz="2400" dirty="0">
                <a:effectLst/>
                <a:latin typeface="+mn-lt"/>
              </a:rPr>
              <a:t>, </a:t>
            </a:r>
            <a:r>
              <a:rPr lang="de-DE" sz="2400" dirty="0">
                <a:latin typeface="+mn-lt"/>
              </a:rPr>
              <a:t>i.e. 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e-DE" sz="2400" dirty="0">
                <a:effectLst/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possibly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correct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effectLst/>
                <a:latin typeface="+mn-lt"/>
              </a:rPr>
              <a:t>)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W, 1, 100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{0,0, …, 0,1,0, …, 0,0,0}</a:t>
            </a:r>
            <a:r>
              <a:rPr lang="de-DE" sz="2400" dirty="0">
                <a:effectLst/>
                <a:latin typeface="+mn-lt"/>
              </a:rPr>
              <a:t>, </a:t>
            </a:r>
            <a:endParaRPr lang="de-D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551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so.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D, 1, 100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{1,0,0,0, …, 0,0,0}</a:t>
            </a:r>
            <a:r>
              <a:rPr lang="de-DE" sz="2400" dirty="0">
                <a:effectLst/>
                <a:latin typeface="+mn-lt"/>
              </a:rPr>
              <a:t>, 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de-DE" sz="2200" dirty="0">
                <a:effectLst/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possibly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correct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200" dirty="0">
                <a:effectLst/>
                <a:latin typeface="+mn-lt"/>
              </a:rPr>
              <a:t>)</a:t>
            </a:r>
            <a:endParaRPr lang="de-DE" sz="22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Here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f(D) = 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(D)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is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following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function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f(D)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(1-signum(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-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/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200" dirty="0" err="1"/>
              <a:t>returns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decimal</a:t>
            </a:r>
            <a:r>
              <a:rPr lang="de-DE" sz="2200" dirty="0"/>
              <a:t> </a:t>
            </a:r>
            <a:r>
              <a:rPr lang="de-DE" sz="2200" dirty="0" err="1"/>
              <a:t>places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endParaRPr lang="de-DE" sz="2200" dirty="0">
              <a:solidFill>
                <a:schemeClr val="tx2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200" dirty="0">
                <a:latin typeface="+mn-lt"/>
              </a:rPr>
              <a:t>e.g. 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(3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latin typeface="+mn-lt"/>
              </a:rPr>
              <a:t>8.48528137,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(3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200" dirty="0">
                <a:latin typeface="+mn-lt"/>
              </a:rPr>
              <a:t>.48528137 &gt; 0</a:t>
            </a:r>
          </a:p>
          <a:p>
            <a:pPr>
              <a:spcAft>
                <a:spcPts val="1200"/>
              </a:spcAft>
            </a:pP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     (1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latin typeface="+mn-lt"/>
              </a:rPr>
              <a:t>8.0000000,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(1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2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=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200" dirty="0">
                <a:latin typeface="+mn-lt"/>
              </a:rPr>
              <a:t>.0000000 = 0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&gt;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latin typeface="+mn-lt"/>
              </a:rPr>
              <a:t>not integer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&lt;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integer</a:t>
            </a:r>
          </a:p>
        </p:txBody>
      </p:sp>
    </p:spTree>
    <p:extLst>
      <p:ext uri="{BB962C8B-B14F-4D97-AF65-F5344CB8AC3E}">
        <p14:creationId xmlns:p14="http://schemas.microsoft.com/office/powerpoint/2010/main" val="17594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to</a:t>
            </a:r>
            <a:r>
              <a:rPr lang="de-DE" sz="2400" dirty="0">
                <a:latin typeface="+mn-lt"/>
              </a:rPr>
              <a:t> do so: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f(D)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D, 1, 100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{0,0, …, 0,1,0, …, 0,0,0}</a:t>
            </a:r>
            <a:r>
              <a:rPr lang="de-DE" sz="2400" dirty="0">
                <a:effectLst/>
                <a:latin typeface="+mn-lt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try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to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simplify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first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considering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whether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only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even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odd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numbers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</a:t>
            </a:r>
            <a:r>
              <a:rPr lang="de-DE" sz="2400" b="1" dirty="0">
                <a:latin typeface="+mn-lt"/>
              </a:rPr>
              <a:t> possible </a:t>
            </a:r>
            <a:r>
              <a:rPr lang="de-DE" sz="2400" b="1" dirty="0" err="1">
                <a:latin typeface="+mn-lt"/>
              </a:rPr>
              <a:t>for</a:t>
            </a:r>
            <a:r>
              <a:rPr lang="de-DE" sz="2400" b="1" dirty="0">
                <a:latin typeface="+mn-lt"/>
              </a:rPr>
              <a:t> M,D: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have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following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model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M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= 405 + D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where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M, D </a:t>
            </a:r>
            <a:r>
              <a:rPr lang="de-DE" sz="2400" dirty="0" err="1">
                <a:latin typeface="+mn-lt"/>
              </a:rPr>
              <a:t>are</a:t>
            </a:r>
            <a:r>
              <a:rPr lang="de-DE" sz="2400" dirty="0">
                <a:latin typeface="+mn-lt"/>
              </a:rPr>
              <a:t> positive </a:t>
            </a:r>
            <a:r>
              <a:rPr lang="de-DE" sz="2400" dirty="0" err="1">
                <a:latin typeface="+mn-lt"/>
              </a:rPr>
              <a:t>integers</a:t>
            </a:r>
            <a:r>
              <a:rPr lang="de-DE" sz="2400" dirty="0">
                <a:latin typeface="+mn-lt"/>
              </a:rPr>
              <a:t>. </a:t>
            </a:r>
            <a:r>
              <a:rPr lang="de-DE" sz="2400" dirty="0" err="1">
                <a:latin typeface="+mn-lt"/>
              </a:rPr>
              <a:t>If</a:t>
            </a:r>
            <a:r>
              <a:rPr lang="de-DE" sz="2400" dirty="0">
                <a:latin typeface="+mn-lt"/>
              </a:rPr>
              <a:t> D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odd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then</a:t>
            </a:r>
            <a:r>
              <a:rPr lang="de-DE" sz="2400" dirty="0">
                <a:latin typeface="+mn-lt"/>
              </a:rPr>
              <a:t> M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even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if</a:t>
            </a:r>
            <a:r>
              <a:rPr lang="de-DE" sz="2400" dirty="0">
                <a:latin typeface="+mn-lt"/>
              </a:rPr>
              <a:t> D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even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then</a:t>
            </a:r>
            <a:r>
              <a:rPr lang="de-DE" sz="2400" dirty="0">
                <a:latin typeface="+mn-lt"/>
              </a:rPr>
              <a:t> M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odd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However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D = 2m+1 und M = 2n </a:t>
            </a:r>
            <a:r>
              <a:rPr lang="de-DE" sz="2400" b="1" dirty="0" err="1">
                <a:latin typeface="+mn-lt"/>
              </a:rPr>
              <a:t>is</a:t>
            </a:r>
            <a:r>
              <a:rPr lang="de-DE" sz="2400" b="1" dirty="0">
                <a:latin typeface="+mn-lt"/>
              </a:rPr>
              <a:t> not possible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(2n)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= 405 + (2m+1)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  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results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in   4</a:t>
            </a:r>
            <a:r>
              <a:rPr lang="de-DE" sz="18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n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= 4</a:t>
            </a:r>
            <a:r>
              <a:rPr lang="de-DE" sz="20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m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+4</a:t>
            </a:r>
            <a:r>
              <a:rPr lang="de-DE" sz="20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m+406 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or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de-DE" sz="20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(n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-m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-m)=406=2</a:t>
            </a:r>
            <a:r>
              <a:rPr lang="de-DE" sz="20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203 </a:t>
            </a:r>
            <a:r>
              <a:rPr lang="de-DE" sz="2000" dirty="0" err="1">
                <a:effectLst/>
                <a:latin typeface="+mn-lt"/>
                <a:ea typeface="Times New Roman" panose="02020603050405020304" pitchFamily="18" charset="0"/>
              </a:rPr>
              <a:t>or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2</a:t>
            </a:r>
            <a:r>
              <a:rPr lang="de-DE" sz="20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(n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-m</a:t>
            </a:r>
            <a:r>
              <a:rPr lang="de-DE" sz="24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-m)=203 </a:t>
            </a: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Contradiction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!</a:t>
            </a:r>
            <a:endParaRPr lang="de-DE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838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However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we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do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the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trial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error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</a:rPr>
              <a:t>cleverly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latin typeface="+mn-lt"/>
              </a:rPr>
              <a:t>and </a:t>
            </a:r>
            <a:r>
              <a:rPr lang="de-DE" sz="2400" dirty="0" err="1">
                <a:latin typeface="+mn-lt"/>
              </a:rPr>
              <a:t>use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ClassPad</a:t>
            </a:r>
            <a:r>
              <a:rPr lang="de-DE" sz="2400" dirty="0">
                <a:latin typeface="+mn-lt"/>
              </a:rPr>
              <a:t>: </a:t>
            </a:r>
            <a:r>
              <a:rPr lang="de-DE" sz="2400" dirty="0" err="1">
                <a:solidFill>
                  <a:srgbClr val="FF0000"/>
                </a:solidFill>
                <a:latin typeface="+mn-lt"/>
              </a:rPr>
              <a:t>instead</a:t>
            </a:r>
            <a:r>
              <a:rPr lang="de-DE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+mn-lt"/>
              </a:rPr>
              <a:t>increment</a:t>
            </a:r>
            <a:r>
              <a:rPr lang="de-DE" sz="2400" dirty="0">
                <a:solidFill>
                  <a:srgbClr val="FF0000"/>
                </a:solidFill>
                <a:latin typeface="+mn-lt"/>
              </a:rPr>
              <a:t> 1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d, 1, 100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{0,0, …, 0,1,0, …, 0,0,0}</a:t>
            </a:r>
            <a:r>
              <a:rPr lang="de-DE" sz="2400" dirty="0">
                <a:effectLst/>
                <a:latin typeface="+mn-lt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It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is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valid  D = 2m  and  M = 2n+1: </a:t>
            </a: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now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increment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2</a:t>
            </a:r>
          </a:p>
          <a:p>
            <a:pPr>
              <a:spcAft>
                <a:spcPts val="1200"/>
              </a:spcAft>
            </a:pPr>
            <a:r>
              <a:rPr lang="de-DE" sz="2400" dirty="0" err="1">
                <a:latin typeface="+mn-lt"/>
              </a:rPr>
              <a:t>With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small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:= 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</a:rPr>
              <a:t>  </a:t>
            </a:r>
            <a:r>
              <a:rPr lang="de-DE" sz="2400" dirty="0">
                <a:effectLst/>
                <a:latin typeface="+mn-lt"/>
              </a:rPr>
              <a:t>(</a:t>
            </a:r>
            <a:r>
              <a:rPr lang="de-DE" sz="2400" dirty="0" err="1">
                <a:latin typeface="+mn-lt"/>
              </a:rPr>
              <a:t>possibly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for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correction</a:t>
            </a:r>
            <a:r>
              <a:rPr lang="de-DE" sz="2400" dirty="0">
                <a:effectLst/>
                <a:latin typeface="+mn-lt"/>
              </a:rPr>
              <a:t>)</a:t>
            </a:r>
            <a:endParaRPr lang="de-DE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code1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d, 2, 100,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{0,0,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,0,0,0,0,0,0,0,0,0,0,0,0,0,0,0,0,0}</a:t>
            </a:r>
            <a:r>
              <a:rPr lang="de-DE" sz="2400" dirty="0">
                <a:effectLst/>
                <a:latin typeface="+mn-lt"/>
              </a:rPr>
              <a:t>  and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 :=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sz="2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d, 102, 210,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{0,0,0,0,0,0,0,0,0,0,0,0,0,0,0,0,0,0,0,0,0,0,0,0,0,0,0,0,0,0,0,0,0,0,0,0,0,0,0,0,0,0,0,0,0,0,0,0,0,0,</a:t>
            </a:r>
            <a:r>
              <a:rPr lang="de-DE" sz="2400" dirty="0">
                <a:solidFill>
                  <a:srgbClr val="FF0000"/>
                </a:solidFill>
                <a:latin typeface="+mn-lt"/>
              </a:rPr>
              <a:t>1</a:t>
            </a:r>
            <a:r>
              <a:rPr lang="de-DE" sz="2400" dirty="0">
                <a:latin typeface="+mn-lt"/>
              </a:rPr>
              <a:t>,0,0,0,0}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This </a:t>
            </a:r>
            <a:r>
              <a:rPr lang="de-DE" sz="2400" b="1" dirty="0" err="1">
                <a:latin typeface="+mn-lt"/>
              </a:rPr>
              <a:t>results</a:t>
            </a:r>
            <a:r>
              <a:rPr lang="de-DE" sz="2400" b="1" dirty="0">
                <a:latin typeface="+mn-lt"/>
              </a:rPr>
              <a:t> in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five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solutions</a:t>
            </a:r>
            <a:r>
              <a:rPr lang="de-DE" sz="2400" b="1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5877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Here 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f(D) = f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(D)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is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following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function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30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</a:rPr>
              <a:t>Define</a:t>
            </a:r>
            <a:r>
              <a:rPr lang="de-DE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f(D) =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(1-signum( </a:t>
            </a: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-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)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/ 2</a:t>
            </a:r>
            <a:endParaRPr lang="de-DE" sz="2400" dirty="0">
              <a:effectLst/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&gt;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not integer</a:t>
            </a:r>
          </a:p>
          <a:p>
            <a:pPr>
              <a:spcAft>
                <a:spcPts val="24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frac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="1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– </a:t>
            </a:r>
            <a:r>
              <a:rPr lang="en-US" sz="2400" b="1" dirty="0">
                <a:solidFill>
                  <a:srgbClr val="FF0000"/>
                </a:solidFill>
                <a:effectLst/>
                <a:latin typeface="SymbolPi" panose="0200050007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&lt; 0,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(D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de-DE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1/2  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integer</a:t>
            </a:r>
          </a:p>
          <a:p>
            <a:pPr>
              <a:spcAft>
                <a:spcPts val="1200"/>
              </a:spcAft>
            </a:pPr>
            <a:r>
              <a:rPr lang="de-DE" sz="2400" dirty="0">
                <a:latin typeface="+mn-lt"/>
              </a:rPr>
              <a:t>The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function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signum</a:t>
            </a:r>
            <a:r>
              <a:rPr lang="de-DE" sz="2400" dirty="0">
                <a:latin typeface="+mn-lt"/>
              </a:rPr>
              <a:t>(...) </a:t>
            </a:r>
            <a:r>
              <a:rPr lang="de-DE" sz="2400" dirty="0" err="1">
                <a:latin typeface="+mn-lt"/>
              </a:rPr>
              <a:t>returns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sign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as</a:t>
            </a:r>
            <a:r>
              <a:rPr lang="de-DE" sz="2400" dirty="0">
                <a:latin typeface="+mn-lt"/>
              </a:rPr>
              <a:t> a </a:t>
            </a:r>
            <a:r>
              <a:rPr lang="de-DE" sz="2400" dirty="0" err="1">
                <a:latin typeface="+mn-lt"/>
              </a:rPr>
              <a:t>number</a:t>
            </a:r>
            <a:r>
              <a:rPr lang="de-DE" sz="2400" dirty="0">
                <a:latin typeface="+mn-lt"/>
              </a:rPr>
              <a:t> code +1 </a:t>
            </a:r>
            <a:r>
              <a:rPr lang="de-DE" sz="2400" dirty="0" err="1">
                <a:latin typeface="+mn-lt"/>
              </a:rPr>
              <a:t>or</a:t>
            </a:r>
            <a:r>
              <a:rPr lang="de-DE" sz="2400" dirty="0">
                <a:latin typeface="+mn-lt"/>
              </a:rPr>
              <a:t> -1, (</a:t>
            </a:r>
            <a:r>
              <a:rPr lang="de-DE" sz="2400" dirty="0" err="1">
                <a:latin typeface="+mn-lt"/>
              </a:rPr>
              <a:t>signum</a:t>
            </a:r>
            <a:r>
              <a:rPr lang="de-DE" sz="2400" dirty="0">
                <a:latin typeface="+mn-lt"/>
              </a:rPr>
              <a:t>(0) </a:t>
            </a:r>
            <a:r>
              <a:rPr lang="de-DE" sz="2400" dirty="0" err="1">
                <a:latin typeface="+mn-lt"/>
              </a:rPr>
              <a:t>is</a:t>
            </a:r>
            <a:r>
              <a:rPr lang="de-DE" sz="2400" dirty="0">
                <a:latin typeface="+mn-lt"/>
              </a:rPr>
              <a:t> not </a:t>
            </a:r>
            <a:r>
              <a:rPr lang="de-DE" sz="2400" dirty="0" err="1">
                <a:latin typeface="+mn-lt"/>
              </a:rPr>
              <a:t>defined</a:t>
            </a:r>
            <a:r>
              <a:rPr lang="de-DE" sz="2400" dirty="0">
                <a:latin typeface="+mn-lt"/>
              </a:rPr>
              <a:t>), </a:t>
            </a:r>
            <a:r>
              <a:rPr lang="de-DE" sz="2400" dirty="0" err="1">
                <a:latin typeface="+mn-lt"/>
              </a:rPr>
              <a:t>e.g</a:t>
            </a:r>
            <a:endParaRPr lang="de-DE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signum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400" dirty="0">
                <a:latin typeface="+mn-lt"/>
              </a:rPr>
              <a:t>.485281374 -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+1</a:t>
            </a:r>
          </a:p>
          <a:p>
            <a:pPr>
              <a:spcAft>
                <a:spcPts val="2400"/>
              </a:spcAft>
            </a:pPr>
            <a:r>
              <a:rPr lang="de-DE" sz="2400" dirty="0" err="1">
                <a:effectLst/>
                <a:latin typeface="+mn-lt"/>
                <a:ea typeface="Times New Roman" panose="02020603050405020304" pitchFamily="18" charset="0"/>
              </a:rPr>
              <a:t>signum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0</a:t>
            </a:r>
            <a:r>
              <a:rPr lang="de-DE" sz="2400" dirty="0">
                <a:latin typeface="+mn-lt"/>
              </a:rPr>
              <a:t>.000000000 - </a:t>
            </a:r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-20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) = -1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Finally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f(D)  </a:t>
            </a:r>
            <a:r>
              <a:rPr lang="de-DE" sz="2400" b="1" dirty="0" err="1">
                <a:latin typeface="+mn-lt"/>
              </a:rPr>
              <a:t>gives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desired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code.</a:t>
            </a:r>
          </a:p>
        </p:txBody>
      </p:sp>
    </p:spTree>
    <p:extLst>
      <p:ext uri="{BB962C8B-B14F-4D97-AF65-F5344CB8AC3E}">
        <p14:creationId xmlns:p14="http://schemas.microsoft.com/office/powerpoint/2010/main" val="1293640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 err="1">
                <a:latin typeface="+mn-lt"/>
              </a:rPr>
              <a:t>It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can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seen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that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are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five</a:t>
            </a:r>
            <a:r>
              <a:rPr lang="de-DE" sz="2400" b="1" dirty="0">
                <a:latin typeface="+mn-lt"/>
              </a:rPr>
              <a:t> integer </a:t>
            </a:r>
            <a:r>
              <a:rPr lang="de-DE" sz="2400" b="1" dirty="0" err="1">
                <a:latin typeface="+mn-lt"/>
              </a:rPr>
              <a:t>solutions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D :=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 D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GB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D, 2, 100, 2)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code1 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=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{0,0,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18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38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,0,0,0,0,0,0,0,0,0,0,0,</a:t>
            </a:r>
          </a:p>
          <a:p>
            <a:pPr>
              <a:spcAft>
                <a:spcPts val="1800"/>
              </a:spcAft>
            </a:pP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66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,0,0,0,0,0,0,0,0,0,0,0,0,0,0,0,0,0}</a:t>
            </a:r>
            <a:r>
              <a:rPr lang="de-DE" sz="2400" dirty="0">
                <a:effectLst/>
                <a:latin typeface="+mn-lt"/>
              </a:rPr>
              <a:t>  and</a:t>
            </a:r>
            <a:endParaRPr lang="de-DE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M := (D</a:t>
            </a:r>
            <a:r>
              <a:rPr lang="en-US" sz="22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en-US" sz="2200" baseline="30000" dirty="0">
                <a:effectLst/>
                <a:latin typeface="+mn-lt"/>
                <a:ea typeface="Times New Roman" panose="02020603050405020304" pitchFamily="18" charset="0"/>
              </a:rPr>
              <a:t> ½ 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* </a:t>
            </a:r>
            <a:r>
              <a:rPr lang="en-US" sz="22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code1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= 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{0,0,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21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27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43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,0,0,0,0,0,0,0,0,0,0,0,</a:t>
            </a:r>
          </a:p>
          <a:p>
            <a:pPr>
              <a:spcAft>
                <a:spcPts val="1800"/>
              </a:spcAft>
            </a:pPr>
            <a:r>
              <a:rPr lang="de-DE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0,0,</a:t>
            </a:r>
            <a:r>
              <a:rPr lang="de-DE" sz="24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69</a:t>
            </a:r>
            <a:r>
              <a:rPr lang="de-DE" sz="2400" dirty="0">
                <a:effectLst/>
                <a:latin typeface="+mn-lt"/>
                <a:ea typeface="Times New Roman" panose="02020603050405020304" pitchFamily="18" charset="0"/>
              </a:rPr>
              <a:t>,0,0,0,0,0,0,0,0,0,0,0,0,0,0,0,0,0}</a:t>
            </a:r>
          </a:p>
          <a:p>
            <a:pPr algn="ctr">
              <a:spcAft>
                <a:spcPts val="2400"/>
              </a:spcAft>
            </a:pPr>
            <a:r>
              <a:rPr lang="de-DE" sz="2400" b="1" dirty="0">
                <a:latin typeface="+mn-lt"/>
              </a:rPr>
              <a:t>So </a:t>
            </a: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already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have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pairs</a:t>
            </a:r>
            <a:endParaRPr lang="de-DE" sz="2400" b="1" dirty="0">
              <a:latin typeface="+mn-lt"/>
            </a:endParaRPr>
          </a:p>
          <a:p>
            <a:pPr algn="ctr">
              <a:spcAft>
                <a:spcPts val="24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D) = (21,6), (27,18), (43,38), (69,66)</a:t>
            </a:r>
          </a:p>
          <a:p>
            <a:pPr algn="ctr">
              <a:spcAft>
                <a:spcPts val="1200"/>
              </a:spcAft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found!</a:t>
            </a:r>
            <a:endParaRPr lang="de-DE" sz="22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6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A96CC-1213-8CFC-E509-798416E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68760"/>
            <a:ext cx="8244456" cy="4752528"/>
          </a:xfrm>
        </p:spPr>
        <p:txBody>
          <a:bodyPr/>
          <a:lstStyle/>
          <a:p>
            <a:r>
              <a:rPr lang="de-DE" sz="2400" b="1" dirty="0" err="1">
                <a:solidFill>
                  <a:schemeClr val="tx2"/>
                </a:solidFill>
                <a:effectLst/>
              </a:rPr>
              <a:t>We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want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to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sensitize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the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pupils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to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MINT </a:t>
            </a:r>
            <a:r>
              <a:rPr lang="de-DE" sz="2400" b="1" dirty="0">
                <a:effectLst/>
              </a:rPr>
              <a:t>(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M</a:t>
            </a:r>
            <a:r>
              <a:rPr lang="de-DE" sz="2400" b="1" dirty="0" err="1">
                <a:effectLst/>
              </a:rPr>
              <a:t>athematics</a:t>
            </a:r>
            <a:r>
              <a:rPr lang="de-DE" sz="2400" b="1" dirty="0">
                <a:effectLst/>
              </a:rPr>
              <a:t>, </a:t>
            </a:r>
            <a:r>
              <a:rPr lang="de-DE" sz="2400" b="1" dirty="0" err="1">
                <a:effectLst/>
              </a:rPr>
              <a:t>computer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science</a:t>
            </a:r>
            <a:r>
              <a:rPr lang="de-DE" sz="2400" b="1" dirty="0">
                <a:effectLst/>
              </a:rPr>
              <a:t> (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I</a:t>
            </a:r>
            <a:r>
              <a:rPr lang="de-DE" sz="2400" b="1" dirty="0" err="1">
                <a:effectLst/>
              </a:rPr>
              <a:t>nformatics</a:t>
            </a:r>
            <a:r>
              <a:rPr lang="de-DE" sz="2400" b="1" dirty="0">
                <a:effectLst/>
              </a:rPr>
              <a:t>), 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N</a:t>
            </a:r>
            <a:r>
              <a:rPr lang="de-DE" sz="2400" b="1" dirty="0">
                <a:effectLst/>
              </a:rPr>
              <a:t>atural</a:t>
            </a:r>
            <a:r>
              <a:rPr lang="de-DE" sz="2400" b="1" dirty="0"/>
              <a:t> </a:t>
            </a:r>
            <a:r>
              <a:rPr lang="de-DE" sz="2400" b="1" dirty="0" err="1">
                <a:effectLst/>
              </a:rPr>
              <a:t>sciences</a:t>
            </a:r>
            <a:r>
              <a:rPr lang="de-DE" sz="2400" b="1" dirty="0">
                <a:effectLst/>
              </a:rPr>
              <a:t> and 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T</a:t>
            </a:r>
            <a:r>
              <a:rPr lang="de-DE" sz="2400" b="1" dirty="0">
                <a:effectLst/>
              </a:rPr>
              <a:t>echnology) 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and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to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link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interest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with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personal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experiences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. </a:t>
            </a:r>
          </a:p>
          <a:p>
            <a:endParaRPr lang="de-DE" sz="1000" b="1" dirty="0">
              <a:effectLst/>
            </a:endParaRPr>
          </a:p>
          <a:p>
            <a:r>
              <a:rPr lang="de-DE" sz="2400" b="1" dirty="0" err="1">
                <a:effectLst/>
              </a:rPr>
              <a:t>We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show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pupils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that</a:t>
            </a:r>
            <a:r>
              <a:rPr lang="de-DE" sz="2400" b="1" dirty="0"/>
              <a:t> </a:t>
            </a:r>
            <a:r>
              <a:rPr lang="de-DE" sz="2400" b="1" dirty="0">
                <a:effectLst/>
              </a:rPr>
              <a:t>MINT </a:t>
            </a:r>
            <a:r>
              <a:rPr lang="de-DE" sz="2400" b="1" dirty="0" err="1">
                <a:effectLst/>
              </a:rPr>
              <a:t>is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much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more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effectLst/>
              </a:rPr>
              <a:t>than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cliché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of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mathematics</a:t>
            </a:r>
            <a:r>
              <a:rPr lang="de-DE" sz="2400" b="1" dirty="0">
                <a:effectLst/>
              </a:rPr>
              <a:t> and </a:t>
            </a:r>
            <a:r>
              <a:rPr lang="de-DE" sz="2400" b="1" dirty="0" err="1">
                <a:effectLst/>
              </a:rPr>
              <a:t>computer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programming</a:t>
            </a:r>
            <a:r>
              <a:rPr lang="de-DE" sz="2400" b="1" dirty="0">
                <a:effectLst/>
              </a:rPr>
              <a:t>. </a:t>
            </a:r>
          </a:p>
          <a:p>
            <a:endParaRPr lang="de-DE" sz="1000" b="1" dirty="0">
              <a:effectLst/>
            </a:endParaRPr>
          </a:p>
          <a:p>
            <a:r>
              <a:rPr lang="de-DE" sz="2400" b="1" dirty="0" err="1">
                <a:effectLst/>
              </a:rPr>
              <a:t>For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this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purpose</a:t>
            </a:r>
            <a:r>
              <a:rPr lang="de-DE" sz="2400" b="1" dirty="0">
                <a:effectLst/>
              </a:rPr>
              <a:t>,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inhibition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threshold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for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dealing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with</a:t>
            </a:r>
            <a:r>
              <a:rPr lang="de-DE" sz="2400" b="1" dirty="0">
                <a:effectLst/>
              </a:rPr>
              <a:t> MINT </a:t>
            </a:r>
            <a:r>
              <a:rPr lang="de-DE" sz="2400" b="1" dirty="0" err="1">
                <a:effectLst/>
              </a:rPr>
              <a:t>should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be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lowered</a:t>
            </a:r>
            <a:r>
              <a:rPr lang="de-DE" sz="2400" b="1" dirty="0">
                <a:effectLst/>
              </a:rPr>
              <a:t> in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school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project</a:t>
            </a:r>
            <a:r>
              <a:rPr lang="de-DE" sz="2400" b="1" dirty="0">
                <a:effectLst/>
              </a:rPr>
              <a:t> on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basis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of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playful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,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project-oriented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didactics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>
                <a:effectLst/>
              </a:rPr>
              <a:t>and at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same time </a:t>
            </a:r>
            <a:r>
              <a:rPr lang="de-DE" sz="2400" b="1" dirty="0" err="1">
                <a:effectLst/>
              </a:rPr>
              <a:t>interest</a:t>
            </a:r>
            <a:r>
              <a:rPr lang="de-DE" sz="2400" b="1" dirty="0">
                <a:effectLst/>
              </a:rPr>
              <a:t> in </a:t>
            </a:r>
            <a:r>
              <a:rPr lang="de-DE" sz="2400" b="1" dirty="0" err="1">
                <a:effectLst/>
              </a:rPr>
              <a:t>the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topic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should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be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encouraged</a:t>
            </a:r>
            <a:r>
              <a:rPr lang="de-DE" sz="2400" b="1" dirty="0">
                <a:effectLst/>
              </a:rPr>
              <a:t>.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6841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200" b="1" dirty="0" err="1">
                <a:latin typeface="+mn-lt"/>
                <a:ea typeface="Times New Roman" panose="02020603050405020304" pitchFamily="18" charset="0"/>
              </a:rPr>
              <a:t>Furthermore</a:t>
            </a:r>
            <a:endParaRPr lang="de-DE" sz="2200" b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D := </a:t>
            </a:r>
            <a:r>
              <a:rPr lang="de-DE" sz="2200" dirty="0" err="1"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( D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GB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D, 102, 210, 2)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000" b="1" dirty="0"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code2</a:t>
            </a:r>
            <a:r>
              <a:rPr lang="de-DE" sz="2200" dirty="0">
                <a:effectLst/>
                <a:latin typeface="+mn-lt"/>
                <a:ea typeface="Times New Roman" panose="02020603050405020304" pitchFamily="18" charset="0"/>
              </a:rPr>
              <a:t> =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+mn-lt"/>
              </a:rPr>
              <a:t>{0,0,0,0,0,0,0,0,0,0,0,0,0,0,0,0,0,0,0,0,0,0,0,0,0,0,0,0,0,0,0,0,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+mn-lt"/>
              </a:rPr>
              <a:t> 0,0,0,0,0,0,0,0,0,0,0,0,0,0,0,0,0,0,</a:t>
            </a:r>
            <a:r>
              <a:rPr lang="de-DE" sz="2400" dirty="0">
                <a:solidFill>
                  <a:srgbClr val="FF0000"/>
                </a:solidFill>
                <a:latin typeface="+mn-lt"/>
              </a:rPr>
              <a:t>203</a:t>
            </a:r>
            <a:r>
              <a:rPr lang="de-DE" sz="2400" dirty="0">
                <a:latin typeface="+mn-lt"/>
              </a:rPr>
              <a:t>,0,0,0,0}</a:t>
            </a:r>
          </a:p>
          <a:p>
            <a:pPr>
              <a:spcAft>
                <a:spcPts val="600"/>
              </a:spcAft>
            </a:pPr>
            <a:endParaRPr lang="de-DE" sz="5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effectLst/>
                <a:latin typeface="+mn-lt"/>
              </a:rPr>
              <a:t>and</a:t>
            </a:r>
          </a:p>
          <a:p>
            <a:pPr>
              <a:spcAft>
                <a:spcPts val="600"/>
              </a:spcAft>
            </a:pPr>
            <a:endParaRPr lang="de-DE" sz="5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M := (D</a:t>
            </a:r>
            <a:r>
              <a:rPr lang="en-US" sz="22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+405)</a:t>
            </a:r>
            <a:r>
              <a:rPr lang="en-US" sz="2200" baseline="30000" dirty="0">
                <a:effectLst/>
                <a:latin typeface="+mn-lt"/>
                <a:ea typeface="Times New Roman" panose="02020603050405020304" pitchFamily="18" charset="0"/>
              </a:rPr>
              <a:t> ½ 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* </a:t>
            </a:r>
            <a:r>
              <a:rPr lang="en-US" sz="22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code2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 = 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+mn-lt"/>
              </a:rPr>
              <a:t>{0,0,0,0,0,0,0,0,0,0,0,0,0,0,0,0,0,0,0,0,0,0,0,0,0,0,0,0,0,0,0,0,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latin typeface="+mn-lt"/>
              </a:rPr>
              <a:t> 0,0,0,0,0,0,0,0,0,0,0,0,0,0,0,0,0,0,</a:t>
            </a:r>
            <a:r>
              <a:rPr lang="de-DE" sz="2400" dirty="0">
                <a:solidFill>
                  <a:srgbClr val="FF0000"/>
                </a:solidFill>
                <a:latin typeface="+mn-lt"/>
              </a:rPr>
              <a:t>202</a:t>
            </a:r>
            <a:r>
              <a:rPr lang="de-DE" sz="2400" dirty="0">
                <a:latin typeface="+mn-lt"/>
              </a:rPr>
              <a:t>,0,0,0,0}</a:t>
            </a:r>
          </a:p>
          <a:p>
            <a:pPr>
              <a:spcAft>
                <a:spcPts val="600"/>
              </a:spcAft>
            </a:pPr>
            <a:endParaRPr lang="de-DE" sz="500" dirty="0">
              <a:latin typeface="+mn-lt"/>
            </a:endParaRPr>
          </a:p>
          <a:p>
            <a:pPr>
              <a:spcAft>
                <a:spcPts val="2400"/>
              </a:spcAft>
            </a:pP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have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fifth</a:t>
            </a:r>
            <a:r>
              <a:rPr lang="de-DE" sz="2400" b="1" dirty="0">
                <a:latin typeface="+mn-lt"/>
              </a:rPr>
              <a:t> pair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D) = (203,202)</a:t>
            </a:r>
          </a:p>
        </p:txBody>
      </p:sp>
    </p:spTree>
    <p:extLst>
      <p:ext uri="{BB962C8B-B14F-4D97-AF65-F5344CB8AC3E}">
        <p14:creationId xmlns:p14="http://schemas.microsoft.com/office/powerpoint/2010/main" val="3892435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1107316"/>
            <a:ext cx="85340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2400" b="1" dirty="0" err="1">
                <a:latin typeface="+mn-lt"/>
              </a:rPr>
              <a:t>We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have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found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five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pairs</a:t>
            </a:r>
            <a:r>
              <a:rPr lang="de-DE" sz="2400" b="1" dirty="0">
                <a:latin typeface="+mn-lt"/>
              </a:rPr>
              <a:t>: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D) = (21,6), (27,18), (43,38), (69,66), (203,202)  </a:t>
            </a:r>
          </a:p>
          <a:p>
            <a:pPr>
              <a:spcAft>
                <a:spcPts val="600"/>
              </a:spcAft>
            </a:pPr>
            <a:r>
              <a:rPr lang="de-DE" sz="2200" dirty="0">
                <a:latin typeface="+mn-lt"/>
              </a:rPr>
              <a:t>The </a:t>
            </a:r>
            <a:r>
              <a:rPr lang="de-DE" sz="2200" dirty="0" err="1">
                <a:latin typeface="+mn-lt"/>
              </a:rPr>
              <a:t>names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of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the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mothers</a:t>
            </a:r>
            <a:r>
              <a:rPr lang="de-DE" sz="2200" dirty="0">
                <a:latin typeface="+mn-lt"/>
              </a:rPr>
              <a:t> (M): </a:t>
            </a:r>
          </a:p>
          <a:p>
            <a:pPr>
              <a:spcAft>
                <a:spcPts val="1200"/>
              </a:spcAft>
            </a:pP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Mrs.Robinson</a:t>
            </a:r>
            <a:r>
              <a:rPr lang="de-DE" sz="2200" b="1" dirty="0">
                <a:latin typeface="+mn-lt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Mrs.Evans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Mrs.Jones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Mrs.Smith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Mrs.Brown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de-DE" sz="2200" b="1" dirty="0">
              <a:latin typeface="+mn-lt"/>
            </a:endParaRPr>
          </a:p>
          <a:p>
            <a:pPr>
              <a:spcAft>
                <a:spcPts val="2400"/>
              </a:spcAft>
            </a:pP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names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daughters</a:t>
            </a:r>
            <a:r>
              <a:rPr lang="de-DE" sz="2200" dirty="0">
                <a:latin typeface="+mn-lt"/>
              </a:rPr>
              <a:t>(D): 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Bessie; Annie; Mary; Emily, Ada</a:t>
            </a:r>
            <a:endParaRPr lang="de-DE" sz="2200" b="1" dirty="0">
              <a:latin typeface="+mn-lt"/>
            </a:endParaRPr>
          </a:p>
          <a:p>
            <a:pPr algn="just">
              <a:spcAft>
                <a:spcPts val="600"/>
              </a:spcAft>
            </a:pP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Mrs.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Robinson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spent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6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shillings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n-lt"/>
              </a:rPr>
              <a:t>Mrs.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Evans,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who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about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quarter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as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much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as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Mrs.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Jones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endParaRPr lang="de-DE" sz="500" b="1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de-DE" sz="24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It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holds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: 6s. = 6</a:t>
            </a:r>
            <a:r>
              <a:rPr lang="de-DE" sz="2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12d. = 6</a:t>
            </a:r>
            <a:r>
              <a:rPr lang="de-DE" sz="2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12</a:t>
            </a:r>
            <a:r>
              <a:rPr lang="de-DE" sz="24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4f. = 288f.,  </a:t>
            </a:r>
          </a:p>
          <a:p>
            <a:pPr algn="just">
              <a:spcAft>
                <a:spcPts val="300"/>
              </a:spcAft>
            </a:pPr>
            <a:r>
              <a:rPr lang="de-DE" sz="24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           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4</a:t>
            </a:r>
            <a:r>
              <a:rPr lang="de-DE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441f. = 1764f. </a:t>
            </a:r>
            <a:r>
              <a:rPr lang="de-DE" sz="2400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near</a:t>
            </a:r>
            <a:r>
              <a:rPr lang="de-DE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1849</a:t>
            </a:r>
          </a:p>
          <a:p>
            <a:pPr algn="just">
              <a:spcAft>
                <a:spcPts val="1200"/>
              </a:spcAft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M</a:t>
            </a:r>
            <a:r>
              <a:rPr lang="en-US" sz="2200" b="1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 = {21,27,43,69,203}</a:t>
            </a:r>
            <a:r>
              <a:rPr lang="en-US" sz="2200" b="1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 = {</a:t>
            </a:r>
            <a:r>
              <a:rPr lang="en-US" sz="2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441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US" sz="2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729=441+288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1849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,4761,41209}</a:t>
            </a:r>
            <a:endParaRPr lang="de-DE" sz="2200" b="1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Now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solution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can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found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rgbClr val="FF0000"/>
                </a:solidFill>
                <a:latin typeface="+mn-lt"/>
              </a:rPr>
              <a:t>quickly</a:t>
            </a:r>
            <a:r>
              <a:rPr lang="en-US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Arial Narrow" panose="020B0604020202020204" pitchFamily="34" charset="0"/>
              </a:rPr>
              <a:t>!</a:t>
            </a:r>
            <a:endParaRPr lang="de-DE" sz="2400" b="1" dirty="0">
              <a:solidFill>
                <a:srgbClr val="FF0000"/>
              </a:solidFill>
              <a:latin typeface="+mn-lt"/>
              <a:ea typeface="Times New Roman" panose="02020603050405020304" pitchFamily="18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27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58428" y="908720"/>
            <a:ext cx="853405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The five pairs are</a:t>
            </a:r>
          </a:p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(M, D) = (21,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(27,</a:t>
            </a:r>
            <a:r>
              <a:rPr lang="en-US" sz="2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18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(43,38), (69,66=</a:t>
            </a:r>
            <a:r>
              <a:rPr lang="en-US" sz="22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18(Mary)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+</a:t>
            </a:r>
            <a:r>
              <a:rPr lang="en-US" sz="22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48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), (203,202)  </a:t>
            </a:r>
          </a:p>
          <a:p>
            <a:pPr>
              <a:spcAft>
                <a:spcPts val="1800"/>
              </a:spcAft>
            </a:pPr>
            <a:r>
              <a:rPr lang="en-US" sz="2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= (Mrs.Evans,6),(Mrs.Robinson,18),(Mrs.Jones,38)</a:t>
            </a:r>
            <a:r>
              <a:rPr lang="en-US" sz="20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,(69,66),(203,202)</a:t>
            </a:r>
          </a:p>
          <a:p>
            <a:pPr>
              <a:spcAft>
                <a:spcPts val="1200"/>
              </a:spcAft>
            </a:pP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Mrs.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Smith </a:t>
            </a:r>
            <a:r>
              <a:rPr lang="de-DE" sz="2200" b="1" dirty="0" err="1"/>
              <a:t>spent</a:t>
            </a:r>
            <a:r>
              <a:rPr lang="de-DE" sz="2200" b="1" dirty="0"/>
              <a:t> </a:t>
            </a:r>
            <a:r>
              <a:rPr lang="de-DE" sz="2200" b="1" dirty="0" err="1"/>
              <a:t>the</a:t>
            </a:r>
            <a:r>
              <a:rPr lang="de-DE" sz="2200" b="1" dirty="0"/>
              <a:t> </a:t>
            </a:r>
            <a:r>
              <a:rPr lang="de-DE" sz="2200" b="1" dirty="0" err="1"/>
              <a:t>most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2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Mrs.Smith</a:t>
            </a:r>
            <a:r>
              <a:rPr lang="de-DE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= 203, 202)</a:t>
            </a:r>
          </a:p>
          <a:p>
            <a:pPr>
              <a:spcAft>
                <a:spcPts val="1200"/>
              </a:spcAft>
            </a:pPr>
            <a:r>
              <a:rPr lang="de-DE" sz="2200" b="1" dirty="0">
                <a:latin typeface="+mn-lt"/>
                <a:ea typeface="Times New Roman" panose="02020603050405020304" pitchFamily="18" charset="0"/>
              </a:rPr>
              <a:t>Thus</a:t>
            </a:r>
            <a:r>
              <a:rPr lang="de-DE" sz="2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de-DE" sz="22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Mrs.Brown</a:t>
            </a:r>
            <a:r>
              <a:rPr lang="de-DE" sz="2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= 69 = 63 + </a:t>
            </a:r>
            <a:r>
              <a:rPr lang="de-DE" sz="2200" b="1" dirty="0">
                <a:latin typeface="+mn-lt"/>
                <a:ea typeface="Times New Roman" panose="02020603050405020304" pitchFamily="18" charset="0"/>
              </a:rPr>
              <a:t>6(Bessie)</a:t>
            </a:r>
            <a:r>
              <a:rPr lang="de-DE" sz="2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, 66).  </a:t>
            </a:r>
          </a:p>
          <a:p>
            <a:pPr>
              <a:spcAft>
                <a:spcPts val="1200"/>
              </a:spcAft>
            </a:pPr>
            <a:r>
              <a:rPr lang="de-DE" sz="2200" b="1" dirty="0" err="1">
                <a:latin typeface="+mn-lt"/>
              </a:rPr>
              <a:t>Now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the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daughters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can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be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assigned</a:t>
            </a:r>
            <a:r>
              <a:rPr lang="de-DE" sz="2200" b="1" dirty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200" dirty="0" err="1">
                <a:solidFill>
                  <a:srgbClr val="FF0000"/>
                </a:solidFill>
                <a:latin typeface="+mn-lt"/>
              </a:rPr>
              <a:t>Mrs.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Brown(=69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feet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)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bought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21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yards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(=63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feet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)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Bessie -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one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the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girls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. </a:t>
            </a:r>
            <a:r>
              <a:rPr lang="de-DE" sz="2200" dirty="0">
                <a:latin typeface="+mn-lt"/>
              </a:rPr>
              <a:t>Thus Bessie </a:t>
            </a:r>
            <a:r>
              <a:rPr lang="de-DE" sz="2200" b="1" dirty="0">
                <a:latin typeface="+mn-lt"/>
              </a:rPr>
              <a:t>= 6 </a:t>
            </a:r>
            <a:r>
              <a:rPr lang="de-DE" sz="2200" b="1" dirty="0" err="1">
                <a:latin typeface="+mn-lt"/>
              </a:rPr>
              <a:t>feet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dirty="0">
                <a:latin typeface="+mn-lt"/>
              </a:rPr>
              <a:t>and </a:t>
            </a:r>
            <a:r>
              <a:rPr lang="de-DE" sz="2200" dirty="0" err="1">
                <a:latin typeface="+mn-lt"/>
              </a:rPr>
              <a:t>the</a:t>
            </a:r>
            <a:r>
              <a:rPr lang="de-DE" sz="2200" dirty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first</a:t>
            </a:r>
            <a:r>
              <a:rPr lang="de-DE" sz="2200" dirty="0">
                <a:latin typeface="+mn-lt"/>
              </a:rPr>
              <a:t> pair </a:t>
            </a:r>
            <a:r>
              <a:rPr lang="de-DE" sz="2200" dirty="0" err="1">
                <a:latin typeface="+mn-lt"/>
              </a:rPr>
              <a:t>is</a:t>
            </a:r>
            <a:endParaRPr lang="de-DE" sz="22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(21,6) = (</a:t>
            </a:r>
            <a:r>
              <a:rPr lang="en-US" sz="22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Mrs.Evans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= 21, Bessie Evans = 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en-US" sz="22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de-DE" sz="2200" dirty="0">
                <a:solidFill>
                  <a:schemeClr val="tx2"/>
                </a:solidFill>
                <a:latin typeface="+mn-lt"/>
              </a:rPr>
              <a:t>Annie </a:t>
            </a:r>
            <a:r>
              <a:rPr lang="de-DE" sz="2200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200" dirty="0">
                <a:solidFill>
                  <a:schemeClr val="tx2"/>
                </a:solidFill>
                <a:latin typeface="+mn-lt"/>
              </a:rPr>
              <a:t> 16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yards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(=</a:t>
            </a:r>
            <a:r>
              <a:rPr lang="de-DE" sz="2200" b="1" dirty="0">
                <a:solidFill>
                  <a:srgbClr val="00B050"/>
                </a:solidFill>
                <a:latin typeface="+mn-lt"/>
              </a:rPr>
              <a:t>48 </a:t>
            </a:r>
            <a:r>
              <a:rPr lang="de-DE" sz="2200" b="1" dirty="0" err="1">
                <a:solidFill>
                  <a:srgbClr val="00B050"/>
                </a:solidFill>
                <a:latin typeface="+mn-lt"/>
              </a:rPr>
              <a:t>feet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) </a:t>
            </a:r>
            <a:r>
              <a:rPr lang="de-DE" sz="2200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200" dirty="0">
                <a:solidFill>
                  <a:schemeClr val="tx2"/>
                </a:solidFill>
                <a:latin typeface="+mn-lt"/>
              </a:rPr>
              <a:t> Mary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£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3, 0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shillings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and 8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pence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(=2912f.)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Emily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3£+0s.+8d. = 3*20*12d.+8d. = 728d. = 4*728f. = 2912f.</a:t>
            </a:r>
            <a:endParaRPr lang="en-US" sz="2200" dirty="0">
              <a:solidFill>
                <a:srgbClr val="FF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47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908720"/>
            <a:ext cx="864096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DE" sz="2200" dirty="0">
                <a:solidFill>
                  <a:schemeClr val="tx2"/>
                </a:solidFill>
                <a:latin typeface="+mn-lt"/>
              </a:rPr>
              <a:t>Annie </a:t>
            </a:r>
            <a:r>
              <a:rPr lang="de-DE" sz="2200" dirty="0" err="1">
                <a:solidFill>
                  <a:schemeClr val="tx2"/>
                </a:solidFill>
                <a:latin typeface="+mn-lt"/>
              </a:rPr>
              <a:t>bought</a:t>
            </a:r>
            <a:r>
              <a:rPr lang="de-DE" sz="2200" dirty="0">
                <a:solidFill>
                  <a:schemeClr val="tx2"/>
                </a:solidFill>
                <a:latin typeface="+mn-lt"/>
              </a:rPr>
              <a:t> 16 </a:t>
            </a:r>
            <a:r>
              <a:rPr lang="de-DE" sz="2200" b="1" dirty="0" err="1">
                <a:solidFill>
                  <a:schemeClr val="tx2"/>
                </a:solidFill>
                <a:latin typeface="+mn-lt"/>
              </a:rPr>
              <a:t>yards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 (=</a:t>
            </a:r>
            <a:r>
              <a:rPr lang="de-DE" sz="2200" b="1" dirty="0">
                <a:solidFill>
                  <a:srgbClr val="00B050"/>
                </a:solidFill>
                <a:latin typeface="+mn-lt"/>
              </a:rPr>
              <a:t>48 </a:t>
            </a:r>
            <a:r>
              <a:rPr lang="de-DE" sz="2200" b="1" dirty="0" err="1">
                <a:solidFill>
                  <a:srgbClr val="00B050"/>
                </a:solidFill>
                <a:latin typeface="+mn-lt"/>
              </a:rPr>
              <a:t>feet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) </a:t>
            </a:r>
            <a:r>
              <a:rPr lang="de-DE" sz="2200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de-DE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chemeClr val="tx2"/>
                </a:solidFill>
                <a:latin typeface="+mn-lt"/>
              </a:rPr>
              <a:t>than</a:t>
            </a:r>
            <a:r>
              <a:rPr lang="de-DE" sz="2200" dirty="0">
                <a:solidFill>
                  <a:schemeClr val="tx2"/>
                </a:solidFill>
                <a:latin typeface="+mn-lt"/>
              </a:rPr>
              <a:t> Mary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200" dirty="0">
                <a:solidFill>
                  <a:srgbClr val="FF0000"/>
                </a:solidFill>
                <a:latin typeface="+mn-lt"/>
              </a:rPr>
              <a:t>and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spent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£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3, 0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shillings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and 8 </a:t>
            </a:r>
            <a:r>
              <a:rPr lang="de-DE" sz="2200" b="1" dirty="0" err="1">
                <a:solidFill>
                  <a:srgbClr val="FF0000"/>
                </a:solidFill>
                <a:latin typeface="+mn-lt"/>
              </a:rPr>
              <a:t>pence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 (=2912f.)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more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+mn-lt"/>
              </a:rPr>
              <a:t>than</a:t>
            </a:r>
            <a:r>
              <a:rPr lang="de-DE" sz="2200" dirty="0">
                <a:solidFill>
                  <a:srgbClr val="FF0000"/>
                </a:solidFill>
                <a:latin typeface="+mn-lt"/>
              </a:rPr>
              <a:t> Emily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2400"/>
              </a:spcAft>
            </a:pP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   3£+0s.+8d. = 3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20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12d.+8d. = 728d. = 4</a:t>
            </a:r>
            <a:r>
              <a:rPr lang="de-DE" sz="20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*</a:t>
            </a:r>
            <a:r>
              <a:rPr lang="de-DE" sz="2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728f. = 2912f.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D</a:t>
            </a:r>
            <a:r>
              <a:rPr lang="en-US" sz="2400" b="1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= {6, 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18(Mary)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, 38, 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66=18+</a:t>
            </a:r>
            <a:r>
              <a:rPr lang="en-US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48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(Annie)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, 202}</a:t>
            </a:r>
            <a:r>
              <a:rPr lang="en-US" sz="2400" b="1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=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     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{36, 324, 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1444(Emily)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4356=1444+2912(Annie)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, 40804},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because  2912 = 4356-1444, i.e.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(M=69, D=66) =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(Mrs. Brown, Annie Brown)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(M=27, D=18) =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(Mrs. Robinson, Mary Robinson),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(M=43, D=38) =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(Mrs. Jones, Emily Jones)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+mn-lt"/>
                <a:ea typeface="Times New Roman" panose="02020603050405020304" pitchFamily="18" charset="0"/>
              </a:rPr>
              <a:t>Finally stays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(M=203, D=202) =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(Mrs. Smith, 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Ada Smith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Task solved!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60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061730"/>
            <a:ext cx="864096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b="1" dirty="0" err="1">
                <a:latin typeface="+mn-lt"/>
              </a:rPr>
              <a:t>Direct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solution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Diophantine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equation</a:t>
            </a:r>
            <a:r>
              <a:rPr lang="en-GB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D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+ 405</a:t>
            </a:r>
            <a:r>
              <a:rPr lang="de-DE" sz="2400" b="1" dirty="0">
                <a:latin typeface="+mn-lt"/>
              </a:rPr>
              <a:t>,  i.e.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    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- D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405    </a:t>
            </a:r>
            <a:r>
              <a:rPr lang="de-DE" sz="2400" b="1" dirty="0" err="1">
                <a:latin typeface="+mn-lt"/>
              </a:rPr>
              <a:t>or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		(M + D) * (M - D) = 1 *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* 5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/>
              <a:t>3. </a:t>
            </a:r>
            <a:r>
              <a:rPr lang="de-DE" sz="2400" b="1" dirty="0" err="1"/>
              <a:t>binomial</a:t>
            </a:r>
            <a:r>
              <a:rPr lang="de-DE" sz="2400" b="1" dirty="0"/>
              <a:t> </a:t>
            </a:r>
            <a:r>
              <a:rPr lang="de-DE" sz="2400" b="1" dirty="0" err="1"/>
              <a:t>formula</a:t>
            </a:r>
            <a:r>
              <a:rPr lang="de-DE" sz="2400" b="1" dirty="0"/>
              <a:t>, prime </a:t>
            </a:r>
            <a:r>
              <a:rPr lang="de-DE" sz="2400" b="1" dirty="0" err="1"/>
              <a:t>factorization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The </a:t>
            </a:r>
            <a:r>
              <a:rPr lang="de-DE" sz="2400" b="1" dirty="0" err="1">
                <a:latin typeface="+mn-lt"/>
              </a:rPr>
              <a:t>following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three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systems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of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equations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result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		M – D = 1   </a:t>
            </a:r>
            <a:r>
              <a:rPr lang="de-DE" sz="2400" b="1" dirty="0">
                <a:latin typeface="+mn-lt"/>
              </a:rPr>
              <a:t>and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 M + D =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* 5 = 405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		M – D = 3   </a:t>
            </a:r>
            <a:r>
              <a:rPr lang="de-DE" sz="2400" b="1" dirty="0">
                <a:latin typeface="+mn-lt"/>
              </a:rPr>
              <a:t>and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M + D = 1 *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* 5 = 135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		M – D = 5   </a:t>
            </a:r>
            <a:r>
              <a:rPr lang="de-DE" sz="2400" b="1" dirty="0">
                <a:latin typeface="+mn-lt"/>
              </a:rPr>
              <a:t>and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 + D = 1 *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81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	    M – D =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9   </a:t>
            </a:r>
            <a:r>
              <a:rPr lang="de-DE" sz="2400" b="1" dirty="0">
                <a:latin typeface="+mn-lt"/>
              </a:rPr>
              <a:t>and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 + D = 1 *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* 5 = 45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	 M – D = 3*5 = 15  </a:t>
            </a:r>
            <a:r>
              <a:rPr lang="de-DE" sz="2400" b="1" dirty="0">
                <a:latin typeface="+mn-lt"/>
              </a:rPr>
              <a:t>and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 + D = 1 *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27</a:t>
            </a:r>
          </a:p>
        </p:txBody>
      </p:sp>
    </p:spTree>
    <p:extLst>
      <p:ext uri="{BB962C8B-B14F-4D97-AF65-F5344CB8AC3E}">
        <p14:creationId xmlns:p14="http://schemas.microsoft.com/office/powerpoint/2010/main" val="1679773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061730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 err="1">
                <a:latin typeface="+mn-lt"/>
              </a:rPr>
              <a:t>which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can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easily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solved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quickly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by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hand</a:t>
            </a:r>
            <a:r>
              <a:rPr lang="de-DE" sz="2400" b="1" dirty="0">
                <a:latin typeface="+mn-lt"/>
              </a:rPr>
              <a:t> (in </a:t>
            </a:r>
            <a:r>
              <a:rPr lang="de-DE" sz="2400" b="1" dirty="0" err="1">
                <a:latin typeface="+mn-lt"/>
              </a:rPr>
              <a:t>your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</a:rPr>
              <a:t>head</a:t>
            </a:r>
            <a:r>
              <a:rPr lang="de-DE" sz="2400" b="1" dirty="0">
                <a:latin typeface="+mn-lt"/>
              </a:rPr>
              <a:t>):</a:t>
            </a:r>
          </a:p>
          <a:p>
            <a:pPr algn="ctr">
              <a:spcAft>
                <a:spcPts val="2400"/>
              </a:spcAft>
            </a:pPr>
            <a:r>
              <a:rPr lang="de-DE" sz="2600" b="1" dirty="0">
                <a:solidFill>
                  <a:srgbClr val="FF0000"/>
                </a:solidFill>
                <a:latin typeface="+mn-lt"/>
              </a:rPr>
              <a:t>(M, D) = </a:t>
            </a:r>
            <a:r>
              <a:rPr lang="en-US" sz="26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(21, 6), (27, 18), (43, 38), (69, 66), (203, 202) </a:t>
            </a:r>
          </a:p>
          <a:p>
            <a:pPr>
              <a:spcAft>
                <a:spcPts val="1200"/>
              </a:spcAft>
            </a:pPr>
            <a:r>
              <a:rPr lang="de-DE" sz="2400" b="1" dirty="0"/>
              <a:t>Thus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pairs</a:t>
            </a:r>
            <a:r>
              <a:rPr lang="de-DE" sz="2400" b="1" dirty="0"/>
              <a:t> (M,D), </a:t>
            </a:r>
            <a:r>
              <a:rPr lang="de-DE" sz="2400" b="1" dirty="0" err="1"/>
              <a:t>see</a:t>
            </a:r>
            <a:r>
              <a:rPr lang="de-DE" sz="2400" b="1" dirty="0"/>
              <a:t> </a:t>
            </a:r>
            <a:r>
              <a:rPr lang="de-DE" sz="2400" b="1" dirty="0" err="1"/>
              <a:t>above</a:t>
            </a:r>
            <a:r>
              <a:rPr lang="de-DE" sz="2400" b="1" dirty="0"/>
              <a:t>,</a:t>
            </a:r>
            <a:endParaRPr lang="en-US" sz="24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(M=21,D=6) = 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Mrs.Evans</a:t>
            </a:r>
            <a:r>
              <a:rPr lang="en-US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, Bessie Evans)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(M=27, D=18) =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(Mrs. Robinson, Mary Robinson),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(M=43, D=38) =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(Mrs. Jones, Emily Jones)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(M=69, D=66) =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 (Mrs. Brown, Annie Brown)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, 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(M=203, D=202) = 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(Mrs. Smith, </a:t>
            </a: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Ada Smith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Task solved!</a:t>
            </a:r>
            <a:endParaRPr lang="de-DE" sz="24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47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980728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200" b="1" dirty="0" err="1"/>
              <a:t>Another</a:t>
            </a:r>
            <a:r>
              <a:rPr lang="de-DE" sz="2200" b="1" dirty="0"/>
              <a:t> </a:t>
            </a:r>
            <a:r>
              <a:rPr lang="de-DE" sz="2200" b="1" dirty="0" err="1"/>
              <a:t>direct</a:t>
            </a:r>
            <a:r>
              <a:rPr lang="de-DE" sz="2200" b="1" dirty="0"/>
              <a:t> </a:t>
            </a:r>
            <a:r>
              <a:rPr lang="de-DE" sz="2200" b="1" dirty="0" err="1"/>
              <a:t>solution</a:t>
            </a:r>
            <a:r>
              <a:rPr lang="de-DE" sz="2200" b="1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Write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D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+ 405 </a:t>
            </a:r>
            <a:r>
              <a:rPr lang="de-DE" sz="2400" b="1" dirty="0" err="1">
                <a:latin typeface="+mn-lt"/>
              </a:rPr>
              <a:t>with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M=D+K</a:t>
            </a:r>
            <a:r>
              <a:rPr lang="de-DE" sz="2400" b="1" dirty="0">
                <a:latin typeface="+mn-lt"/>
              </a:rPr>
              <a:t>, i.e.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M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(D+K)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D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+ 2 * D * K + K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= D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+ 405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Thus 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K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+ 2 * D * K - 405 = 0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latin typeface="+mn-lt"/>
              </a:rPr>
              <a:t>and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D = -K/2 + 405/(2K) = - K / 2 + 1 * 3</a:t>
            </a:r>
            <a:r>
              <a:rPr lang="de-DE" sz="2400" b="1" baseline="30000" dirty="0">
                <a:solidFill>
                  <a:srgbClr val="FF0000"/>
                </a:solidFill>
                <a:latin typeface="+mn-lt"/>
              </a:rPr>
              <a:t>4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* 5 / (2K)</a:t>
            </a:r>
          </a:p>
          <a:p>
            <a:pPr>
              <a:spcAft>
                <a:spcPts val="1200"/>
              </a:spcAft>
            </a:pP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Here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we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check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with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b="1" dirty="0" err="1">
                <a:effectLst/>
                <a:latin typeface="+mn-lt"/>
                <a:ea typeface="Times New Roman" panose="02020603050405020304" pitchFamily="18" charset="0"/>
              </a:rPr>
              <a:t>ClassPad</a:t>
            </a:r>
            <a:r>
              <a:rPr lang="de-DE" sz="2200" b="1" dirty="0">
                <a:effectLst/>
                <a:latin typeface="+mn-lt"/>
                <a:ea typeface="Times New Roman" panose="02020603050405020304" pitchFamily="18" charset="0"/>
              </a:rPr>
              <a:t> II: 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fRound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seq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-K/2 + 405/(2K) ,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K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,1,21,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2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), 2) =  </a:t>
            </a:r>
          </a:p>
          <a:p>
            <a:pPr>
              <a:spcAft>
                <a:spcPts val="1200"/>
              </a:spcAft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         </a:t>
            </a:r>
            <a:r>
              <a:rPr lang="de-DE" sz="2400" b="1" dirty="0">
                <a:latin typeface="+mn-lt"/>
              </a:rPr>
              <a:t>{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202, 66, 38, </a:t>
            </a:r>
            <a:r>
              <a:rPr lang="de-DE" sz="2400" b="1" dirty="0">
                <a:latin typeface="+mn-lt"/>
              </a:rPr>
              <a:t>25.43,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18, </a:t>
            </a:r>
            <a:r>
              <a:rPr lang="de-DE" sz="2400" b="1" dirty="0">
                <a:latin typeface="+mn-lt"/>
              </a:rPr>
              <a:t>12.91,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400" b="1" dirty="0">
                <a:latin typeface="+mn-lt"/>
              </a:rPr>
              <a:t>9.08,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6, </a:t>
            </a:r>
            <a:r>
              <a:rPr lang="de-DE" sz="2400" b="1" dirty="0">
                <a:latin typeface="+mn-lt"/>
              </a:rPr>
              <a:t>3.41, 1.16, -0.86}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we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have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five</a:t>
            </a:r>
            <a:r>
              <a:rPr lang="de-DE" sz="2400" b="1" dirty="0">
                <a:effectLst/>
                <a:latin typeface="+mn-lt"/>
                <a:ea typeface="Times New Roman" panose="02020603050405020304" pitchFamily="18" charset="0"/>
              </a:rPr>
              <a:t> integer </a:t>
            </a:r>
            <a:r>
              <a:rPr lang="de-DE" sz="2400" b="1" dirty="0" err="1">
                <a:effectLst/>
                <a:latin typeface="+mn-lt"/>
                <a:ea typeface="Times New Roman" panose="02020603050405020304" pitchFamily="18" charset="0"/>
              </a:rPr>
              <a:t>solution</a:t>
            </a:r>
            <a:r>
              <a:rPr lang="de-DE" sz="2400" b="1" dirty="0" err="1">
                <a:latin typeface="+mn-lt"/>
                <a:ea typeface="Times New Roman" panose="02020603050405020304" pitchFamily="18" charset="0"/>
              </a:rPr>
              <a:t>s</a:t>
            </a:r>
            <a:r>
              <a:rPr lang="de-DE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 =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{202, 66, 38, 18, 6} </a:t>
            </a:r>
            <a:r>
              <a:rPr lang="de-DE" sz="2400" b="1" dirty="0">
                <a:latin typeface="+mn-lt"/>
              </a:rPr>
              <a:t>and</a:t>
            </a:r>
          </a:p>
          <a:p>
            <a:pPr>
              <a:spcAft>
                <a:spcPts val="1200"/>
              </a:spcAft>
            </a:pPr>
            <a:r>
              <a:rPr lang="de-DE" sz="2200" b="1" dirty="0">
                <a:solidFill>
                  <a:srgbClr val="FF0000"/>
                </a:solidFill>
                <a:latin typeface="+mn-lt"/>
              </a:rPr>
              <a:t>M = D+K = {202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+1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, 66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+3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, 38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+5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, 18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+9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, 6</a:t>
            </a:r>
            <a:r>
              <a:rPr lang="de-DE" sz="2200" b="1" dirty="0">
                <a:solidFill>
                  <a:schemeClr val="tx2"/>
                </a:solidFill>
                <a:latin typeface="+mn-lt"/>
              </a:rPr>
              <a:t>+15</a:t>
            </a:r>
            <a:r>
              <a:rPr lang="de-DE" sz="2200" b="1" dirty="0">
                <a:solidFill>
                  <a:srgbClr val="FF0000"/>
                </a:solidFill>
                <a:latin typeface="+mn-lt"/>
              </a:rPr>
              <a:t>} = {203, 69, 43, 27, 21}</a:t>
            </a:r>
          </a:p>
          <a:p>
            <a:pPr>
              <a:spcAft>
                <a:spcPts val="1200"/>
              </a:spcAft>
            </a:pPr>
            <a:r>
              <a:rPr lang="de-DE" sz="2400" b="1" dirty="0" err="1">
                <a:latin typeface="+mn-lt"/>
              </a:rPr>
              <a:t>Finally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>
                <a:solidFill>
                  <a:srgbClr val="FF0000"/>
                </a:solidFill>
                <a:latin typeface="+mn-lt"/>
              </a:rPr>
              <a:t>  (M, D) = (203,202), (69,66), (43,38), (27,18), (21,6)</a:t>
            </a:r>
          </a:p>
        </p:txBody>
      </p:sp>
    </p:spTree>
    <p:extLst>
      <p:ext uri="{BB962C8B-B14F-4D97-AF65-F5344CB8AC3E}">
        <p14:creationId xmlns:p14="http://schemas.microsoft.com/office/powerpoint/2010/main" val="142946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980728"/>
            <a:ext cx="864096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>
                <a:effectLst/>
                <a:latin typeface="+mn-lt"/>
              </a:rPr>
              <a:t>References:</a:t>
            </a:r>
            <a:endParaRPr lang="de-DE" sz="2400" b="1" dirty="0">
              <a:effectLst/>
              <a:latin typeface="+mn-lt"/>
            </a:endParaRPr>
          </a:p>
          <a:p>
            <a:endParaRPr lang="de-DE" sz="500" b="1" dirty="0">
              <a:effectLst/>
              <a:latin typeface="+mn-lt"/>
            </a:endParaRPr>
          </a:p>
          <a:p>
            <a:r>
              <a:rPr lang="de-DE" sz="2000" b="1" dirty="0" err="1">
                <a:solidFill>
                  <a:srgbClr val="FF0000"/>
                </a:solidFill>
                <a:effectLst/>
                <a:latin typeface="+mn-lt"/>
              </a:rPr>
              <a:t>Dudeney</a:t>
            </a:r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, H.E. (1917, 1958). </a:t>
            </a:r>
            <a:r>
              <a:rPr lang="de-DE" sz="2000" b="1" i="1" dirty="0" err="1">
                <a:effectLst/>
                <a:latin typeface="+mn-lt"/>
              </a:rPr>
              <a:t>Amusements</a:t>
            </a:r>
            <a:r>
              <a:rPr lang="de-DE" sz="2000" b="1" i="1" dirty="0">
                <a:effectLst/>
                <a:latin typeface="+mn-lt"/>
              </a:rPr>
              <a:t> in </a:t>
            </a:r>
            <a:r>
              <a:rPr lang="de-DE" sz="2000" b="1" i="1" dirty="0" err="1">
                <a:effectLst/>
                <a:latin typeface="+mn-lt"/>
              </a:rPr>
              <a:t>Mathematics</a:t>
            </a:r>
            <a:r>
              <a:rPr lang="de-DE" sz="2000" b="1" dirty="0">
                <a:effectLst/>
                <a:latin typeface="+mn-lt"/>
              </a:rPr>
              <a:t>. </a:t>
            </a:r>
            <a:r>
              <a:rPr lang="de-DE" sz="2000" dirty="0">
                <a:effectLst/>
                <a:latin typeface="+mn-lt"/>
              </a:rPr>
              <a:t>Nelson London, pp. 26-27</a:t>
            </a:r>
          </a:p>
          <a:p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http://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djm.cc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library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/Amusements_in_Mathematics_Dudeney_edited02.pdf</a:t>
            </a:r>
          </a:p>
          <a:p>
            <a:endParaRPr lang="de-DE" sz="500" dirty="0">
              <a:effectLst/>
              <a:latin typeface="+mn-lt"/>
            </a:endParaRPr>
          </a:p>
          <a:p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Hemme, H.(2019). </a:t>
            </a:r>
            <a:r>
              <a:rPr lang="de-DE" sz="2000" b="1" i="1" dirty="0">
                <a:effectLst/>
                <a:latin typeface="+mn-lt"/>
              </a:rPr>
              <a:t>Die Holländer kaufen Schweine</a:t>
            </a:r>
            <a:r>
              <a:rPr lang="de-DE" sz="2000" dirty="0">
                <a:effectLst/>
                <a:latin typeface="+mn-lt"/>
              </a:rPr>
              <a:t>, Spektrum der Wissenschaft,</a:t>
            </a:r>
          </a:p>
          <a:p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https://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www.spektrum.de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raetsel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/die-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hollaender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-kaufen-schweine/1579982</a:t>
            </a:r>
          </a:p>
          <a:p>
            <a:endParaRPr lang="de-DE" sz="500" dirty="0">
              <a:effectLst/>
              <a:latin typeface="+mn-lt"/>
            </a:endParaRPr>
          </a:p>
          <a:p>
            <a:r>
              <a:rPr lang="de-DE" sz="2000" b="1" dirty="0" err="1">
                <a:solidFill>
                  <a:srgbClr val="FF0000"/>
                </a:solidFill>
                <a:effectLst/>
                <a:latin typeface="+mn-lt"/>
              </a:rPr>
              <a:t>Hvorecky</a:t>
            </a:r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́, J., </a:t>
            </a:r>
            <a:r>
              <a:rPr lang="de-DE" sz="2000" b="1" dirty="0" err="1">
                <a:solidFill>
                  <a:srgbClr val="FF0000"/>
                </a:solidFill>
                <a:effectLst/>
                <a:latin typeface="+mn-lt"/>
              </a:rPr>
              <a:t>Korenova</a:t>
            </a:r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, L., </a:t>
            </a:r>
            <a:r>
              <a:rPr lang="de-DE" sz="2000" b="1" dirty="0" err="1">
                <a:solidFill>
                  <a:srgbClr val="FF0000"/>
                </a:solidFill>
                <a:effectLst/>
                <a:latin typeface="+mn-lt"/>
              </a:rPr>
              <a:t>Barot</a:t>
            </a:r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, T. (2022). </a:t>
            </a:r>
            <a:r>
              <a:rPr lang="de-DE" sz="2000" b="1" i="1" dirty="0" err="1">
                <a:effectLst/>
                <a:latin typeface="+mn-lt"/>
              </a:rPr>
              <a:t>Combining</a:t>
            </a:r>
            <a:r>
              <a:rPr lang="de-DE" sz="2000" b="1" i="1" dirty="0">
                <a:effectLst/>
                <a:latin typeface="+mn-lt"/>
              </a:rPr>
              <a:t> Brute Force and IT </a:t>
            </a:r>
            <a:r>
              <a:rPr lang="de-DE" sz="2000" b="1" i="1" dirty="0" err="1">
                <a:effectLst/>
                <a:latin typeface="+mn-lt"/>
              </a:rPr>
              <a:t>to</a:t>
            </a:r>
            <a:r>
              <a:rPr lang="de-DE" sz="2000" b="1" i="1" dirty="0">
                <a:effectLst/>
                <a:latin typeface="+mn-lt"/>
              </a:rPr>
              <a:t> </a:t>
            </a:r>
            <a:r>
              <a:rPr lang="de-DE" sz="2000" b="1" i="1" dirty="0" err="1">
                <a:effectLst/>
                <a:latin typeface="+mn-lt"/>
              </a:rPr>
              <a:t>Solve</a:t>
            </a:r>
            <a:r>
              <a:rPr lang="de-DE" sz="2000" b="1" i="1" dirty="0">
                <a:effectLst/>
                <a:latin typeface="+mn-lt"/>
              </a:rPr>
              <a:t> </a:t>
            </a:r>
            <a:r>
              <a:rPr lang="de-DE" sz="2000" b="1" i="1" dirty="0" err="1">
                <a:effectLst/>
                <a:latin typeface="+mn-lt"/>
              </a:rPr>
              <a:t>Difficult</a:t>
            </a:r>
            <a:r>
              <a:rPr lang="de-DE" sz="2000" b="1" i="1" dirty="0">
                <a:effectLst/>
                <a:latin typeface="+mn-lt"/>
              </a:rPr>
              <a:t> Problems. </a:t>
            </a:r>
            <a:r>
              <a:rPr lang="de-DE" sz="2000" dirty="0">
                <a:effectLst/>
                <a:latin typeface="+mn-lt"/>
              </a:rPr>
              <a:t>Electronic Proceedings </a:t>
            </a:r>
            <a:r>
              <a:rPr lang="de-DE" sz="2000" dirty="0" err="1">
                <a:effectLst/>
                <a:latin typeface="+mn-lt"/>
              </a:rPr>
              <a:t>of</a:t>
            </a:r>
            <a:r>
              <a:rPr lang="de-DE" sz="2000" dirty="0">
                <a:effectLst/>
                <a:latin typeface="+mn-lt"/>
              </a:rPr>
              <a:t> </a:t>
            </a:r>
            <a:r>
              <a:rPr lang="de-DE" sz="2000" dirty="0" err="1">
                <a:effectLst/>
                <a:latin typeface="+mn-lt"/>
              </a:rPr>
              <a:t>the</a:t>
            </a:r>
            <a:r>
              <a:rPr lang="de-DE" sz="2000" dirty="0">
                <a:effectLst/>
                <a:latin typeface="+mn-lt"/>
              </a:rPr>
              <a:t> 27th Asian Technology Conference in </a:t>
            </a:r>
            <a:r>
              <a:rPr lang="de-DE" sz="2000" dirty="0" err="1">
                <a:effectLst/>
                <a:latin typeface="+mn-lt"/>
              </a:rPr>
              <a:t>Mathematics</a:t>
            </a:r>
            <a:r>
              <a:rPr lang="de-DE" sz="2000" dirty="0">
                <a:effectLst/>
                <a:latin typeface="+mn-lt"/>
              </a:rPr>
              <a:t> (ATCM) 2022, </a:t>
            </a:r>
            <a:r>
              <a:rPr lang="de-DE" sz="2000" dirty="0" err="1">
                <a:solidFill>
                  <a:srgbClr val="000000"/>
                </a:solidFill>
                <a:effectLst/>
                <a:latin typeface="+mn-lt"/>
              </a:rPr>
              <a:t>Dec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</a:rPr>
              <a:t>. 9-12, Prague, 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https://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atcm.mathandtech.org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/EP2022/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regular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/21959.pdf</a:t>
            </a:r>
          </a:p>
          <a:p>
            <a:endParaRPr lang="de-DE" sz="500" dirty="0">
              <a:effectLst/>
              <a:latin typeface="+mn-lt"/>
            </a:endParaRPr>
          </a:p>
          <a:p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May, J. (1739). </a:t>
            </a:r>
            <a:r>
              <a:rPr lang="de-DE" sz="2000" b="1" i="1" dirty="0" err="1">
                <a:effectLst/>
                <a:latin typeface="+mn-lt"/>
              </a:rPr>
              <a:t>Three</a:t>
            </a:r>
            <a:r>
              <a:rPr lang="de-DE" sz="2000" b="1" i="1" dirty="0">
                <a:effectLst/>
                <a:latin typeface="+mn-lt"/>
              </a:rPr>
              <a:t> </a:t>
            </a:r>
            <a:r>
              <a:rPr lang="de-DE" sz="2000" b="1" i="1" dirty="0" err="1">
                <a:effectLst/>
                <a:latin typeface="+mn-lt"/>
              </a:rPr>
              <a:t>Dutchmen</a:t>
            </a:r>
            <a:r>
              <a:rPr lang="de-DE" sz="2000" dirty="0">
                <a:effectLst/>
                <a:latin typeface="+mn-lt"/>
              </a:rPr>
              <a:t>, The Ladies’ Diary: Puzzle</a:t>
            </a:r>
          </a:p>
          <a:p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https://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www.cantorsparadise.com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/three-dutchmen-f9f08ac19d73</a:t>
            </a:r>
          </a:p>
          <a:p>
            <a:endParaRPr lang="de-DE" sz="500" dirty="0">
              <a:effectLst/>
              <a:latin typeface="+mn-lt"/>
            </a:endParaRPr>
          </a:p>
          <a:p>
            <a:r>
              <a:rPr lang="de-DE" sz="2000" b="1" dirty="0">
                <a:solidFill>
                  <a:srgbClr val="FF0000"/>
                </a:solidFill>
                <a:effectLst/>
                <a:latin typeface="+mn-lt"/>
              </a:rPr>
              <a:t>Workman, W.P. (1906, 1918). </a:t>
            </a:r>
            <a:r>
              <a:rPr lang="de-DE" sz="2000" b="1" i="1" dirty="0">
                <a:effectLst/>
                <a:latin typeface="+mn-lt"/>
              </a:rPr>
              <a:t>The Tutorial </a:t>
            </a:r>
            <a:r>
              <a:rPr lang="de-DE" sz="2000" b="1" i="1" dirty="0" err="1">
                <a:effectLst/>
                <a:latin typeface="+mn-lt"/>
              </a:rPr>
              <a:t>Arithmetic</a:t>
            </a:r>
            <a:r>
              <a:rPr lang="de-DE" sz="2000" b="1" i="1" dirty="0">
                <a:effectLst/>
                <a:latin typeface="+mn-lt"/>
              </a:rPr>
              <a:t>: </a:t>
            </a:r>
            <a:r>
              <a:rPr lang="de-DE" sz="2000" b="1" i="1" dirty="0" err="1">
                <a:effectLst/>
                <a:latin typeface="+mn-lt"/>
              </a:rPr>
              <a:t>with</a:t>
            </a:r>
            <a:r>
              <a:rPr lang="de-DE" sz="2000" b="1" i="1" dirty="0">
                <a:effectLst/>
                <a:latin typeface="+mn-lt"/>
              </a:rPr>
              <a:t> </a:t>
            </a:r>
            <a:r>
              <a:rPr lang="de-DE" sz="2000" b="1" i="1" dirty="0" err="1">
                <a:effectLst/>
                <a:latin typeface="+mn-lt"/>
              </a:rPr>
              <a:t>Answers</a:t>
            </a:r>
            <a:r>
              <a:rPr lang="de-DE" sz="2000" dirty="0">
                <a:effectLst/>
                <a:latin typeface="+mn-lt"/>
              </a:rPr>
              <a:t>. Univ. Tutorial Press London, p. 482</a:t>
            </a:r>
          </a:p>
          <a:p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https://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cs.smu.ca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/~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dawson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</a:t>
            </a:r>
            <a:r>
              <a:rPr lang="de-DE" sz="2000" dirty="0" err="1">
                <a:solidFill>
                  <a:srgbClr val="0000FF"/>
                </a:solidFill>
                <a:effectLst/>
                <a:latin typeface="+mn-lt"/>
              </a:rPr>
              <a:t>workman</a:t>
            </a:r>
            <a:r>
              <a:rPr lang="de-DE" sz="2000" dirty="0">
                <a:solidFill>
                  <a:srgbClr val="0000FF"/>
                </a:solidFill>
                <a:effectLst/>
                <a:latin typeface="+mn-lt"/>
              </a:rPr>
              <a:t>/workman3.gif</a:t>
            </a:r>
          </a:p>
        </p:txBody>
      </p:sp>
    </p:spTree>
    <p:extLst>
      <p:ext uri="{BB962C8B-B14F-4D97-AF65-F5344CB8AC3E}">
        <p14:creationId xmlns:p14="http://schemas.microsoft.com/office/powerpoint/2010/main" val="2175684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grammplatzhalter 1"/>
          <p:cNvSpPr>
            <a:spLocks noGrp="1"/>
          </p:cNvSpPr>
          <p:nvPr>
            <p:ph type="chart" idx="1"/>
          </p:nvPr>
        </p:nvSpPr>
        <p:spPr bwMode="auto">
          <a:xfrm>
            <a:off x="431800" y="1052513"/>
            <a:ext cx="8243888" cy="5256212"/>
          </a:xfrm>
          <a:noFill/>
          <a:ln>
            <a:miter lim="800000"/>
            <a:headEnd/>
            <a:tailEnd/>
          </a:ln>
        </p:spPr>
      </p:sp>
      <p:sp>
        <p:nvSpPr>
          <p:cNvPr id="18435" name="Titel 2"/>
          <p:cNvSpPr>
            <a:spLocks noGrp="1"/>
          </p:cNvSpPr>
          <p:nvPr>
            <p:ph type="title"/>
          </p:nvPr>
        </p:nvSpPr>
        <p:spPr>
          <a:xfrm>
            <a:off x="323528" y="303312"/>
            <a:ext cx="60486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  <a:endParaRPr lang="de-DE" dirty="0"/>
          </a:p>
        </p:txBody>
      </p:sp>
      <p:pic>
        <p:nvPicPr>
          <p:cNvPr id="18436" name="Picture 2" descr="04-0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40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Inhaltsplatzhalter 1"/>
          <p:cNvSpPr txBox="1">
            <a:spLocks/>
          </p:cNvSpPr>
          <p:nvPr/>
        </p:nvSpPr>
        <p:spPr bwMode="auto">
          <a:xfrm>
            <a:off x="-1" y="1566862"/>
            <a:ext cx="9144001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de-DE" sz="4400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Thank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you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very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much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for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your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de-DE" sz="3200" b="1" dirty="0" err="1">
                <a:solidFill>
                  <a:schemeClr val="bg2"/>
                </a:solidFill>
                <a:latin typeface="+mj-lt"/>
              </a:rPr>
              <a:t>attention</a:t>
            </a:r>
            <a:r>
              <a:rPr lang="ru-RU" sz="3200" b="1" dirty="0">
                <a:solidFill>
                  <a:schemeClr val="bg2"/>
                </a:solidFill>
                <a:latin typeface="+mj-lt"/>
              </a:rPr>
              <a:t>!</a:t>
            </a:r>
            <a:r>
              <a:rPr lang="de-DE" sz="3200" b="1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A96CC-1213-8CFC-E509-798416E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4784"/>
            <a:ext cx="8244456" cy="3672408"/>
          </a:xfrm>
        </p:spPr>
        <p:txBody>
          <a:bodyPr/>
          <a:lstStyle/>
          <a:p>
            <a:r>
              <a:rPr lang="de-DE" sz="2400" b="1" dirty="0" err="1">
                <a:effectLst/>
              </a:rPr>
              <a:t>Various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projects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are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</a:rPr>
              <a:t>available</a:t>
            </a:r>
            <a:r>
              <a:rPr lang="de-DE" sz="2400" b="1" dirty="0">
                <a:effectLst/>
              </a:rPr>
              <a:t>. </a:t>
            </a:r>
          </a:p>
          <a:p>
            <a:endParaRPr lang="de-DE" sz="1200" b="1" dirty="0">
              <a:effectLst/>
            </a:endParaRPr>
          </a:p>
          <a:p>
            <a:r>
              <a:rPr lang="de-DE" sz="2400" b="1" dirty="0">
                <a:solidFill>
                  <a:schemeClr val="tx2"/>
                </a:solidFill>
                <a:effectLst/>
              </a:rPr>
              <a:t>“In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conclusions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,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we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point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to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the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fact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that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there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are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several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ways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to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demonstrate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interrelations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</a:rPr>
              <a:t>between</a:t>
            </a:r>
            <a:r>
              <a:rPr lang="de-DE" sz="2400" b="1" dirty="0">
                <a:solidFill>
                  <a:schemeClr val="tx2"/>
                </a:solidFill>
                <a:effectLst/>
              </a:rPr>
              <a:t> traditional Maths and IT.”</a:t>
            </a:r>
          </a:p>
          <a:p>
            <a:endParaRPr lang="de-DE" sz="2400" b="1" dirty="0"/>
          </a:p>
          <a:p>
            <a:pPr marL="0" indent="0">
              <a:buNone/>
            </a:pPr>
            <a:r>
              <a:rPr lang="de-DE" sz="2400" dirty="0">
                <a:effectLst/>
              </a:rPr>
              <a:t>Reference:</a:t>
            </a:r>
          </a:p>
          <a:p>
            <a:pPr marL="0" indent="0">
              <a:buNone/>
            </a:pPr>
            <a:r>
              <a:rPr lang="de-DE" sz="2400" dirty="0" err="1">
                <a:effectLst/>
              </a:rPr>
              <a:t>Hvorecky</a:t>
            </a:r>
            <a:r>
              <a:rPr lang="de-DE" sz="2400" dirty="0">
                <a:effectLst/>
              </a:rPr>
              <a:t>́, </a:t>
            </a:r>
            <a:r>
              <a:rPr lang="de-DE" sz="2400" dirty="0" err="1">
                <a:effectLst/>
              </a:rPr>
              <a:t>Korenova</a:t>
            </a:r>
            <a:r>
              <a:rPr lang="de-DE" sz="2400" dirty="0">
                <a:effectLst/>
              </a:rPr>
              <a:t>, </a:t>
            </a:r>
            <a:r>
              <a:rPr lang="de-DE" sz="2400" dirty="0" err="1">
                <a:effectLst/>
              </a:rPr>
              <a:t>Barot</a:t>
            </a:r>
            <a:r>
              <a:rPr lang="de-DE" sz="2400" dirty="0">
                <a:effectLst/>
              </a:rPr>
              <a:t> (2022),</a:t>
            </a:r>
          </a:p>
          <a:p>
            <a:pPr marL="0" indent="0">
              <a:buNone/>
            </a:pPr>
            <a:r>
              <a:rPr lang="de-DE" sz="2400" dirty="0">
                <a:effectLst/>
              </a:rPr>
              <a:t>„</a:t>
            </a:r>
            <a:r>
              <a:rPr lang="de-DE" sz="2400" dirty="0" err="1">
                <a:effectLst/>
              </a:rPr>
              <a:t>Combining</a:t>
            </a:r>
            <a:r>
              <a:rPr lang="de-DE" sz="2400" dirty="0">
                <a:effectLst/>
              </a:rPr>
              <a:t> Brute Force and IT </a:t>
            </a:r>
            <a:r>
              <a:rPr lang="de-DE" sz="2400" dirty="0" err="1">
                <a:effectLst/>
              </a:rPr>
              <a:t>to</a:t>
            </a:r>
            <a:r>
              <a:rPr lang="de-DE" sz="2400" dirty="0">
                <a:effectLst/>
              </a:rPr>
              <a:t> </a:t>
            </a:r>
            <a:r>
              <a:rPr lang="de-DE" sz="2400" dirty="0" err="1">
                <a:effectLst/>
              </a:rPr>
              <a:t>Solve</a:t>
            </a:r>
            <a:r>
              <a:rPr lang="de-DE" sz="2400" dirty="0">
                <a:effectLst/>
              </a:rPr>
              <a:t> </a:t>
            </a:r>
            <a:r>
              <a:rPr lang="de-DE" sz="2400" dirty="0" err="1">
                <a:effectLst/>
              </a:rPr>
              <a:t>Difficult</a:t>
            </a:r>
            <a:r>
              <a:rPr lang="de-DE" sz="2400" dirty="0">
                <a:effectLst/>
              </a:rPr>
              <a:t> Problems“</a:t>
            </a:r>
          </a:p>
          <a:p>
            <a:pPr marL="0" indent="0">
              <a:buNone/>
            </a:pPr>
            <a:endParaRPr lang="de-DE" sz="2400" dirty="0">
              <a:effectLst/>
            </a:endParaRP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7426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A96CC-1213-8CFC-E509-798416E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3920"/>
            <a:ext cx="8244456" cy="540941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effectLst/>
                <a:latin typeface="+mn-lt"/>
              </a:rPr>
              <a:t>The </a:t>
            </a:r>
            <a:r>
              <a:rPr lang="de-DE" sz="2400" b="1" dirty="0" err="1">
                <a:effectLst/>
                <a:latin typeface="+mn-lt"/>
              </a:rPr>
              <a:t>first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word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problem</a:t>
            </a:r>
            <a:r>
              <a:rPr lang="de-DE" sz="2400" b="1" dirty="0">
                <a:effectLst/>
                <a:latin typeface="+mn-lt"/>
              </a:rPr>
              <a:t>: </a:t>
            </a:r>
          </a:p>
          <a:p>
            <a:endParaRPr lang="de-DE" sz="1000" b="1" dirty="0">
              <a:effectLst/>
              <a:latin typeface="+mn-lt"/>
            </a:endParaRPr>
          </a:p>
          <a:p>
            <a:pPr marL="0" indent="0" algn="ctr">
              <a:buNone/>
            </a:pP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the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puzzle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of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the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“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Dutchmen's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Wives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” </a:t>
            </a:r>
          </a:p>
          <a:p>
            <a:endParaRPr lang="de-DE" sz="1000" b="1" dirty="0">
              <a:effectLst/>
              <a:latin typeface="+mn-lt"/>
            </a:endParaRPr>
          </a:p>
          <a:p>
            <a:pPr marL="0" indent="0">
              <a:buNone/>
            </a:pPr>
            <a:r>
              <a:rPr lang="de-DE" sz="2400" b="1" dirty="0">
                <a:effectLst/>
                <a:latin typeface="+mn-lt"/>
              </a:rPr>
              <a:t>“</a:t>
            </a:r>
            <a:r>
              <a:rPr lang="de-DE" sz="2400" b="1" dirty="0" err="1">
                <a:effectLst/>
                <a:latin typeface="+mn-lt"/>
              </a:rPr>
              <a:t>There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came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three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Dutchmen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of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my</a:t>
            </a:r>
            <a:r>
              <a:rPr lang="de-DE" sz="2400" b="1" dirty="0">
                <a:effectLst/>
              </a:rPr>
              <a:t> </a:t>
            </a:r>
            <a:r>
              <a:rPr lang="de-DE" sz="2400" b="1" dirty="0" err="1">
                <a:effectLst/>
                <a:latin typeface="+mn-lt"/>
              </a:rPr>
              <a:t>acquaintance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to</a:t>
            </a:r>
            <a:r>
              <a:rPr lang="de-DE" sz="2400" b="1" dirty="0">
                <a:effectLst/>
                <a:latin typeface="+mn-lt"/>
              </a:rPr>
              <a:t>        </a:t>
            </a:r>
          </a:p>
          <a:p>
            <a:pPr marL="0" indent="0">
              <a:buNone/>
            </a:pPr>
            <a:r>
              <a:rPr lang="de-DE" sz="2400" b="1" dirty="0"/>
              <a:t>  </a:t>
            </a:r>
            <a:r>
              <a:rPr lang="de-DE" sz="2400" b="1" dirty="0" err="1">
                <a:effectLst/>
                <a:latin typeface="+mn-lt"/>
              </a:rPr>
              <a:t>see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me</a:t>
            </a:r>
            <a:r>
              <a:rPr lang="de-DE" sz="2400" b="1" dirty="0">
                <a:effectLst/>
                <a:latin typeface="+mn-lt"/>
              </a:rPr>
              <a:t>, </a:t>
            </a:r>
            <a:r>
              <a:rPr lang="de-DE" sz="2400" b="1" dirty="0" err="1">
                <a:effectLst/>
                <a:latin typeface="+mn-lt"/>
              </a:rPr>
              <a:t>being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lately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married</a:t>
            </a:r>
            <a:r>
              <a:rPr lang="de-DE" sz="2400" b="1" dirty="0">
                <a:effectLst/>
                <a:latin typeface="+mn-lt"/>
              </a:rPr>
              <a:t>.</a:t>
            </a:r>
          </a:p>
          <a:p>
            <a:pPr marL="0" indent="0">
              <a:buNone/>
            </a:pPr>
            <a:endParaRPr lang="de-DE" sz="1000" b="1" dirty="0">
              <a:effectLst/>
              <a:latin typeface="+mn-lt"/>
            </a:endParaRPr>
          </a:p>
          <a:p>
            <a:pPr marL="0" indent="0">
              <a:buNone/>
            </a:pPr>
            <a:r>
              <a:rPr lang="de-DE" sz="2400" b="1" dirty="0">
                <a:effectLst/>
                <a:latin typeface="+mn-lt"/>
              </a:rPr>
              <a:t>The </a:t>
            </a:r>
            <a:r>
              <a:rPr lang="de-DE" sz="2400" b="1" dirty="0" err="1">
                <a:effectLst/>
                <a:latin typeface="+mn-lt"/>
              </a:rPr>
              <a:t>men’s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names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were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</a:rPr>
              <a:t>Hendrick</a:t>
            </a:r>
            <a:r>
              <a:rPr lang="de-DE" sz="2400" b="1" dirty="0">
                <a:effectLst/>
                <a:latin typeface="+mn-lt"/>
              </a:rPr>
              <a:t>,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</a:rPr>
              <a:t>Claas</a:t>
            </a:r>
            <a:r>
              <a:rPr lang="de-DE" sz="2400" b="1" dirty="0">
                <a:effectLst/>
                <a:latin typeface="+mn-lt"/>
              </a:rPr>
              <a:t>, and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</a:rPr>
              <a:t>Cornelius</a:t>
            </a:r>
            <a:r>
              <a:rPr lang="de-DE" sz="2400" b="1" dirty="0">
                <a:effectLst/>
                <a:latin typeface="+mn-lt"/>
              </a:rPr>
              <a:t>; </a:t>
            </a:r>
          </a:p>
          <a:p>
            <a:pPr marL="0" indent="0">
              <a:buNone/>
            </a:pPr>
            <a:r>
              <a:rPr lang="de-DE" sz="2400" b="1" dirty="0" err="1">
                <a:effectLst/>
                <a:latin typeface="+mn-lt"/>
              </a:rPr>
              <a:t>the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women’s</a:t>
            </a:r>
            <a:r>
              <a:rPr lang="de-DE" sz="2400" b="1" dirty="0">
                <a:effectLst/>
                <a:latin typeface="+mn-lt"/>
              </a:rPr>
              <a:t>, </a:t>
            </a: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</a:rPr>
              <a:t>Geertruii</a:t>
            </a:r>
            <a:r>
              <a:rPr lang="de-DE" sz="2400" b="1" dirty="0">
                <a:effectLst/>
                <a:latin typeface="+mn-lt"/>
              </a:rPr>
              <a:t>, </a:t>
            </a:r>
            <a:r>
              <a:rPr lang="de-DE" sz="2400" b="1" dirty="0" err="1">
                <a:solidFill>
                  <a:srgbClr val="FF0000"/>
                </a:solidFill>
                <a:effectLst/>
                <a:latin typeface="+mn-lt"/>
              </a:rPr>
              <a:t>Catriin</a:t>
            </a:r>
            <a:r>
              <a:rPr lang="de-DE" sz="2400" b="1" dirty="0">
                <a:effectLst/>
                <a:latin typeface="+mn-lt"/>
              </a:rPr>
              <a:t>, and </a:t>
            </a:r>
            <a:r>
              <a:rPr lang="de-DE" sz="2400" b="1" dirty="0">
                <a:solidFill>
                  <a:srgbClr val="FF0000"/>
                </a:solidFill>
                <a:effectLst/>
                <a:latin typeface="+mn-lt"/>
              </a:rPr>
              <a:t>Anna</a:t>
            </a:r>
            <a:r>
              <a:rPr lang="de-DE" sz="2400" b="1" dirty="0">
                <a:effectLst/>
                <a:latin typeface="+mn-lt"/>
              </a:rPr>
              <a:t>. </a:t>
            </a:r>
          </a:p>
          <a:p>
            <a:pPr marL="0" indent="0">
              <a:buNone/>
            </a:pPr>
            <a:endParaRPr lang="de-DE" sz="1000" b="1" dirty="0">
              <a:effectLst/>
              <a:latin typeface="+mn-lt"/>
            </a:endParaRPr>
          </a:p>
          <a:p>
            <a:pPr marL="0" indent="0">
              <a:buNone/>
            </a:pPr>
            <a:r>
              <a:rPr lang="de-DE" sz="2400" b="1" dirty="0">
                <a:effectLst/>
                <a:latin typeface="+mn-lt"/>
              </a:rPr>
              <a:t>But I </a:t>
            </a:r>
            <a:r>
              <a:rPr lang="de-DE" sz="2400" b="1" dirty="0" err="1">
                <a:effectLst/>
                <a:latin typeface="+mn-lt"/>
              </a:rPr>
              <a:t>forgot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the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name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of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each</a:t>
            </a:r>
            <a:r>
              <a:rPr lang="de-DE" sz="2400" b="1" dirty="0">
                <a:effectLst/>
                <a:latin typeface="+mn-lt"/>
              </a:rPr>
              <a:t> man’s </a:t>
            </a:r>
            <a:r>
              <a:rPr lang="de-DE" sz="2400" b="1" dirty="0" err="1">
                <a:effectLst/>
                <a:latin typeface="+mn-lt"/>
              </a:rPr>
              <a:t>wife</a:t>
            </a:r>
            <a:r>
              <a:rPr lang="de-DE" sz="2400" b="1" dirty="0">
                <a:effectLst/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de-DE" sz="2400" b="1" dirty="0" err="1">
                <a:effectLst/>
                <a:latin typeface="+mn-lt"/>
              </a:rPr>
              <a:t>They</a:t>
            </a:r>
            <a:r>
              <a:rPr lang="de-DE" sz="2400" b="1" dirty="0"/>
              <a:t> </a:t>
            </a:r>
            <a:r>
              <a:rPr lang="de-DE" sz="2400" b="1" dirty="0" err="1">
                <a:effectLst/>
                <a:latin typeface="+mn-lt"/>
              </a:rPr>
              <a:t>told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me</a:t>
            </a:r>
            <a:r>
              <a:rPr lang="de-DE" sz="2400" b="1" dirty="0"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they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had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been</a:t>
            </a:r>
            <a:r>
              <a:rPr lang="de-DE" sz="2400" b="1" dirty="0">
                <a:effectLst/>
                <a:latin typeface="+mn-lt"/>
              </a:rPr>
              <a:t> at </a:t>
            </a:r>
            <a:r>
              <a:rPr lang="de-DE" sz="2400" b="1" dirty="0" err="1">
                <a:effectLst/>
                <a:latin typeface="+mn-lt"/>
              </a:rPr>
              <a:t>market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to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buy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hogs</a:t>
            </a:r>
            <a:r>
              <a:rPr lang="de-DE" sz="2400" b="1" dirty="0">
                <a:effectLst/>
                <a:latin typeface="+mn-lt"/>
              </a:rPr>
              <a:t>.</a:t>
            </a:r>
          </a:p>
          <a:p>
            <a:pPr marL="0" indent="0">
              <a:buNone/>
            </a:pPr>
            <a:endParaRPr lang="de-DE" sz="1000" b="1" dirty="0">
              <a:effectLst/>
              <a:latin typeface="+mn-lt"/>
            </a:endParaRPr>
          </a:p>
          <a:p>
            <a:pPr marL="0" indent="0">
              <a:buNone/>
            </a:pP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person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bought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as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many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hogs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as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they</a:t>
            </a:r>
            <a:r>
              <a:rPr lang="de-DE" sz="2400" b="1" dirty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gave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shillings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for</a:t>
            </a:r>
            <a:r>
              <a:rPr lang="de-DE" sz="24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each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effectLst/>
                <a:latin typeface="+mn-lt"/>
              </a:rPr>
              <a:t>hog</a:t>
            </a:r>
            <a:r>
              <a:rPr lang="de-DE" sz="2400" b="1" dirty="0">
                <a:solidFill>
                  <a:schemeClr val="tx2"/>
                </a:solidFill>
                <a:effectLst/>
                <a:latin typeface="+mn-lt"/>
              </a:rPr>
              <a:t>.</a:t>
            </a:r>
            <a:r>
              <a:rPr lang="de-DE" sz="2400" b="1" dirty="0">
                <a:effectLst/>
                <a:latin typeface="+mn-lt"/>
              </a:rPr>
              <a:t>”</a:t>
            </a:r>
          </a:p>
          <a:p>
            <a:pPr marL="0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53511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0CA3698A-5448-0015-315D-BFE4B249BD13}"/>
              </a:ext>
            </a:extLst>
          </p:cNvPr>
          <p:cNvSpPr txBox="1"/>
          <p:nvPr/>
        </p:nvSpPr>
        <p:spPr>
          <a:xfrm>
            <a:off x="2895600" y="5207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B3F4A6-35C3-8B4D-D4DF-8E92419792AF}"/>
              </a:ext>
            </a:extLst>
          </p:cNvPr>
          <p:cNvSpPr txBox="1"/>
          <p:nvPr/>
        </p:nvSpPr>
        <p:spPr>
          <a:xfrm>
            <a:off x="322833" y="188640"/>
            <a:ext cx="5905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A96CC-1213-8CFC-E509-798416E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980728"/>
            <a:ext cx="8244456" cy="554461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effectLst/>
                <a:latin typeface="+mn-lt"/>
              </a:rPr>
              <a:t>The </a:t>
            </a:r>
            <a:r>
              <a:rPr lang="de-DE" sz="2400" b="1" dirty="0" err="1">
                <a:effectLst/>
                <a:latin typeface="+mn-lt"/>
              </a:rPr>
              <a:t>first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word</a:t>
            </a:r>
            <a:r>
              <a:rPr lang="de-DE" sz="2400" b="1" dirty="0">
                <a:effectLst/>
                <a:latin typeface="+mn-lt"/>
              </a:rPr>
              <a:t> </a:t>
            </a:r>
            <a:r>
              <a:rPr lang="de-DE" sz="2400" b="1" dirty="0" err="1">
                <a:effectLst/>
                <a:latin typeface="+mn-lt"/>
              </a:rPr>
              <a:t>problem</a:t>
            </a:r>
            <a:r>
              <a:rPr lang="de-DE" sz="2400" b="1" dirty="0">
                <a:effectLst/>
                <a:latin typeface="+mn-lt"/>
              </a:rPr>
              <a:t>: </a:t>
            </a:r>
          </a:p>
          <a:p>
            <a:pPr marL="0" indent="0">
              <a:buNone/>
            </a:pPr>
            <a:endParaRPr lang="de-DE" sz="800" b="1" dirty="0">
              <a:effectLst/>
              <a:latin typeface="+mn-lt"/>
            </a:endParaRPr>
          </a:p>
          <a:p>
            <a:pPr marL="0" indent="0" algn="ctr">
              <a:buNone/>
            </a:pP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the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puzzle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of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the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“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Dutchmen's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Wives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” </a:t>
            </a:r>
          </a:p>
          <a:p>
            <a:pPr marL="0" indent="0">
              <a:buNone/>
            </a:pPr>
            <a:endParaRPr lang="de-DE" sz="1400" b="1" dirty="0"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effectLst/>
                <a:latin typeface="+mn-lt"/>
              </a:rPr>
              <a:t>“</a:t>
            </a:r>
            <a:r>
              <a:rPr lang="de-DE" sz="2800" b="1" dirty="0">
                <a:solidFill>
                  <a:srgbClr val="FF0000"/>
                </a:solidFill>
                <a:effectLst/>
                <a:latin typeface="+mn-lt"/>
              </a:rPr>
              <a:t>Hendrick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bought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23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hogs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more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than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effectLst/>
                <a:latin typeface="+mn-lt"/>
              </a:rPr>
              <a:t>Catriin</a:t>
            </a:r>
            <a:r>
              <a:rPr lang="de-DE" sz="2800" b="1" dirty="0">
                <a:effectLst/>
                <a:latin typeface="+mn-lt"/>
              </a:rPr>
              <a:t>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/>
              <a:t>  </a:t>
            </a:r>
            <a:r>
              <a:rPr lang="de-DE" sz="2800" b="1" dirty="0">
                <a:effectLst/>
                <a:latin typeface="+mn-lt"/>
              </a:rPr>
              <a:t>and </a:t>
            </a:r>
            <a:r>
              <a:rPr lang="de-DE" sz="2800" b="1" dirty="0">
                <a:solidFill>
                  <a:srgbClr val="FF0000"/>
                </a:solidFill>
                <a:effectLst/>
                <a:latin typeface="+mn-lt"/>
              </a:rPr>
              <a:t>Claas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bought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11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more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than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effectLst/>
                <a:latin typeface="+mn-lt"/>
              </a:rPr>
              <a:t>Geertruii</a:t>
            </a:r>
            <a:r>
              <a:rPr lang="de-DE" sz="2800" b="1" dirty="0">
                <a:effectLst/>
                <a:latin typeface="+mn-lt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/>
              <a:t>  </a:t>
            </a:r>
            <a:r>
              <a:rPr lang="de-DE" sz="2800" b="1" dirty="0" err="1">
                <a:effectLst/>
                <a:latin typeface="+mn-lt"/>
              </a:rPr>
              <a:t>likewise</a:t>
            </a:r>
            <a:r>
              <a:rPr lang="de-DE" sz="2800" b="1" dirty="0">
                <a:effectLst/>
                <a:latin typeface="+mn-lt"/>
              </a:rPr>
              <a:t>, </a:t>
            </a:r>
            <a:r>
              <a:rPr lang="de-DE" sz="2800" b="1" dirty="0" err="1">
                <a:effectLst/>
                <a:latin typeface="+mn-lt"/>
              </a:rPr>
              <a:t>each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>
                <a:solidFill>
                  <a:srgbClr val="FF0000"/>
                </a:solidFill>
                <a:effectLst/>
                <a:latin typeface="+mn-lt"/>
              </a:rPr>
              <a:t>man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laid</a:t>
            </a:r>
            <a:r>
              <a:rPr lang="de-DE" sz="2800" b="1" dirty="0">
                <a:effectLst/>
                <a:latin typeface="+mn-lt"/>
              </a:rPr>
              <a:t> out 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3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guineas</a:t>
            </a: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more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solidFill>
                  <a:schemeClr val="tx2"/>
                </a:solidFill>
                <a:effectLst/>
                <a:latin typeface="+mn-lt"/>
              </a:rPr>
              <a:t>  </a:t>
            </a:r>
            <a:r>
              <a:rPr lang="de-DE" sz="2800" b="1" dirty="0" err="1">
                <a:solidFill>
                  <a:schemeClr val="tx2"/>
                </a:solidFill>
                <a:effectLst/>
                <a:latin typeface="+mn-lt"/>
              </a:rPr>
              <a:t>than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his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effectLst/>
                <a:latin typeface="+mn-lt"/>
              </a:rPr>
              <a:t>wife</a:t>
            </a:r>
            <a:r>
              <a:rPr lang="de-DE" sz="2800" b="1" dirty="0">
                <a:effectLst/>
                <a:latin typeface="+mn-lt"/>
              </a:rPr>
              <a:t>. </a:t>
            </a:r>
          </a:p>
          <a:p>
            <a:pPr marL="0" indent="0">
              <a:buNone/>
            </a:pPr>
            <a:endParaRPr lang="de-DE" sz="800" b="1" dirty="0"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800" b="1" dirty="0">
                <a:effectLst/>
                <a:latin typeface="+mn-lt"/>
              </a:rPr>
              <a:t>I </a:t>
            </a:r>
            <a:r>
              <a:rPr lang="de-DE" sz="2800" b="1" dirty="0" err="1">
                <a:effectLst/>
                <a:latin typeface="+mn-lt"/>
              </a:rPr>
              <a:t>desire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to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know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the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name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of</a:t>
            </a:r>
            <a:r>
              <a:rPr lang="de-DE" sz="2800" b="1" dirty="0">
                <a:effectLst/>
                <a:latin typeface="+mn-lt"/>
              </a:rPr>
              <a:t> </a:t>
            </a:r>
            <a:r>
              <a:rPr lang="de-DE" sz="2800" b="1" dirty="0" err="1">
                <a:effectLst/>
                <a:latin typeface="+mn-lt"/>
              </a:rPr>
              <a:t>each</a:t>
            </a:r>
            <a:r>
              <a:rPr lang="de-DE" sz="2800" b="1" dirty="0">
                <a:effectLst/>
                <a:latin typeface="+mn-lt"/>
              </a:rPr>
              <a:t> man’s </a:t>
            </a:r>
            <a:r>
              <a:rPr lang="de-DE" sz="2800" b="1" dirty="0" err="1">
                <a:effectLst/>
                <a:latin typeface="+mn-lt"/>
              </a:rPr>
              <a:t>wife</a:t>
            </a:r>
            <a:r>
              <a:rPr lang="de-DE" sz="2800" b="1" dirty="0">
                <a:effectLst/>
                <a:latin typeface="+mn-lt"/>
              </a:rPr>
              <a:t>.” </a:t>
            </a:r>
          </a:p>
          <a:p>
            <a:pPr>
              <a:spcBef>
                <a:spcPts val="0"/>
              </a:spcBef>
            </a:pPr>
            <a:endParaRPr lang="de-DE" sz="1200" b="1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>
                <a:effectLst/>
                <a:latin typeface="+mn-lt"/>
              </a:rPr>
              <a:t>References: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400" b="1" dirty="0">
                <a:effectLst/>
                <a:latin typeface="+mn-lt"/>
              </a:rPr>
              <a:t>May (1739), </a:t>
            </a:r>
            <a:r>
              <a:rPr lang="de-DE" sz="2400" b="1" dirty="0" err="1">
                <a:effectLst/>
                <a:latin typeface="+mn-lt"/>
              </a:rPr>
              <a:t>Dudeney</a:t>
            </a:r>
            <a:r>
              <a:rPr lang="de-DE" sz="2400" b="1" dirty="0">
                <a:effectLst/>
                <a:latin typeface="+mn-lt"/>
              </a:rPr>
              <a:t> (1917), Hemme (2019).</a:t>
            </a:r>
          </a:p>
          <a:p>
            <a:pPr marL="0" indent="0">
              <a:spcBef>
                <a:spcPts val="0"/>
              </a:spcBef>
              <a:buNone/>
            </a:pPr>
            <a:endParaRPr lang="de-DE" sz="1200" b="1" dirty="0">
              <a:effectLst/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Note: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guinea</a:t>
            </a:r>
            <a:r>
              <a:rPr lang="de-DE" sz="2400" dirty="0"/>
              <a:t> was a British </a:t>
            </a:r>
            <a:r>
              <a:rPr lang="de-DE" sz="2400" dirty="0" err="1"/>
              <a:t>gold</a:t>
            </a:r>
            <a:r>
              <a:rPr lang="de-DE" sz="2400" dirty="0"/>
              <a:t> </a:t>
            </a:r>
            <a:r>
              <a:rPr lang="de-DE" sz="2400" dirty="0" err="1"/>
              <a:t>coin</a:t>
            </a:r>
            <a:r>
              <a:rPr lang="de-DE" sz="2400" dirty="0"/>
              <a:t> in </a:t>
            </a:r>
            <a:r>
              <a:rPr lang="de-DE" sz="2400" dirty="0" err="1"/>
              <a:t>circulation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</a:pPr>
            <a:r>
              <a:rPr lang="de-DE" sz="2400" dirty="0"/>
              <a:t>         1663 </a:t>
            </a:r>
            <a:r>
              <a:rPr lang="de-DE" sz="2400" dirty="0" err="1"/>
              <a:t>to</a:t>
            </a:r>
            <a:r>
              <a:rPr lang="de-DE" sz="2400" dirty="0"/>
              <a:t> 1816,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guinea</a:t>
            </a:r>
            <a:r>
              <a:rPr lang="de-DE" sz="2400" dirty="0"/>
              <a:t> = 21 </a:t>
            </a:r>
            <a:r>
              <a:rPr lang="de-DE" sz="2400" dirty="0" err="1"/>
              <a:t>shillings</a:t>
            </a:r>
            <a:r>
              <a:rPr lang="de-DE" sz="2400" dirty="0"/>
              <a:t>.</a:t>
            </a:r>
            <a:endParaRPr lang="de-DE" sz="2400" b="1" dirty="0">
              <a:effectLst/>
              <a:latin typeface="+mn-lt"/>
            </a:endParaRPr>
          </a:p>
          <a:p>
            <a:pPr marL="0" indent="0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93640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16B7D89-11A1-9BBB-AB9D-988632840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372" y="981075"/>
            <a:ext cx="3233532" cy="5482115"/>
          </a:xfrm>
          <a:effectLst>
            <a:softEdge rad="3175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CFD411-4DFD-0BCD-B5BE-8ADECA596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4699635" cy="269748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0772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el 2"/>
          <p:cNvSpPr>
            <a:spLocks noGrp="1"/>
          </p:cNvSpPr>
          <p:nvPr>
            <p:ph type="title"/>
          </p:nvPr>
        </p:nvSpPr>
        <p:spPr>
          <a:xfrm>
            <a:off x="358428" y="260648"/>
            <a:ext cx="6013772" cy="533400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2000" b="1" dirty="0">
                <a:effectLst/>
                <a:latin typeface="+mj-lt"/>
              </a:rPr>
              <a:t>COMBINING BRUTE FORCE AND IT TO SOLVE A CLASSICAL SHOPPING PROBLEM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CFD411-4DFD-0BCD-B5BE-8ADECA596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6533"/>
            <a:ext cx="8604483" cy="4938771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236072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">
  <a:themeElements>
    <a:clrScheme name="Benutzerdefinier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99B1C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Powerpoin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K:\n4100\Werbung\PPT\Powerpoint_Vorlage.pot</Template>
  <TotalTime>0</TotalTime>
  <Words>6119</Words>
  <Application>Microsoft Macintosh PowerPoint</Application>
  <PresentationFormat>Bildschirmpräsentation (4:3)</PresentationFormat>
  <Paragraphs>499</Paragraphs>
  <Slides>48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Arial</vt:lpstr>
      <vt:lpstr>Arial Narrow</vt:lpstr>
      <vt:lpstr>Euclid Math Two</vt:lpstr>
      <vt:lpstr>Helvetica</vt:lpstr>
      <vt:lpstr>SymbolPi</vt:lpstr>
      <vt:lpstr>Powerpoint_Vorlage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  <vt:lpstr>COMBINING BRUTE FORCE AND IT TO SOLVE A CLASSICAL SHOPPING PROBLEM</vt:lpstr>
    </vt:vector>
  </TitlesOfParts>
  <Company>HTW Dresden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</dc:title>
  <dc:subject>Conference</dc:subject>
  <dc:creator>Paditz</dc:creator>
  <cp:lastModifiedBy>Ludwig Paditz</cp:lastModifiedBy>
  <cp:revision>744</cp:revision>
  <cp:lastPrinted>2022-04-29T20:51:45Z</cp:lastPrinted>
  <dcterms:created xsi:type="dcterms:W3CDTF">2019-03-15T13:47:31Z</dcterms:created>
  <dcterms:modified xsi:type="dcterms:W3CDTF">2023-08-22T21:43:28Z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earbeiter">
    <vt:lpwstr>H. Mustermann</vt:lpwstr>
  </property>
</Properties>
</file>