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72" r:id="rId1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9900"/>
    <a:srgbClr val="FFA953"/>
    <a:srgbClr val="F99B1C"/>
    <a:srgbClr val="F5AD36"/>
    <a:srgbClr val="F88C21"/>
    <a:srgbClr val="EEEEE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276" y="126"/>
      </p:cViewPr>
      <p:guideLst>
        <p:guide orient="horz" pos="2160"/>
        <p:guide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3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2" y="0"/>
            <a:ext cx="2945293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70"/>
            <a:ext cx="2945293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2" y="9430470"/>
            <a:ext cx="2945293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/>
            </a:lvl1pPr>
          </a:lstStyle>
          <a:p>
            <a:pPr>
              <a:defRPr/>
            </a:pPr>
            <a:fld id="{B3B5DFCA-1BC2-404B-8DEA-036BB65205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18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3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2" y="0"/>
            <a:ext cx="2945293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88" y="4714417"/>
            <a:ext cx="4983499" cy="44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0"/>
            <a:r>
              <a:rPr lang="de-DE" noProof="0"/>
              <a:t>Zweite Ebene</a:t>
            </a:r>
          </a:p>
          <a:p>
            <a:pPr lvl="0"/>
            <a:r>
              <a:rPr lang="de-DE" noProof="0"/>
              <a:t>Dritte Ebene</a:t>
            </a:r>
          </a:p>
          <a:p>
            <a:pPr lvl="0"/>
            <a:r>
              <a:rPr lang="de-DE" noProof="0"/>
              <a:t>Vierte Ebene</a:t>
            </a:r>
          </a:p>
          <a:p>
            <a:pPr lvl="0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470"/>
            <a:ext cx="2945293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2" y="9430470"/>
            <a:ext cx="2945293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/>
            </a:lvl1pPr>
          </a:lstStyle>
          <a:p>
            <a:pPr>
              <a:defRPr/>
            </a:pPr>
            <a:fld id="{0A942D52-475A-C84E-BB83-1C6E46A9B9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016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48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052736"/>
            <a:ext cx="8244456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180000"/>
            <a:ext cx="5904656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2000" y="1052736"/>
            <a:ext cx="8244456" cy="5256584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180000"/>
            <a:ext cx="5904656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1800224" y="6588125"/>
            <a:ext cx="37078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800" dirty="0" err="1" smtClean="0"/>
              <a:t>Faculty</a:t>
            </a:r>
            <a:r>
              <a:rPr lang="de-DE" sz="800" dirty="0" smtClean="0"/>
              <a:t> </a:t>
            </a:r>
            <a:r>
              <a:rPr lang="de-DE" sz="800" dirty="0" err="1" smtClean="0"/>
              <a:t>of</a:t>
            </a:r>
            <a:r>
              <a:rPr lang="de-DE" sz="800" dirty="0" smtClean="0"/>
              <a:t> Information Technology </a:t>
            </a:r>
            <a:r>
              <a:rPr lang="de-DE" sz="800" dirty="0" err="1" smtClean="0"/>
              <a:t>and</a:t>
            </a:r>
            <a:r>
              <a:rPr lang="de-DE" sz="800" dirty="0" smtClean="0"/>
              <a:t> </a:t>
            </a:r>
            <a:r>
              <a:rPr lang="de-DE" sz="800" dirty="0" err="1" smtClean="0"/>
              <a:t>Mathematics</a:t>
            </a:r>
            <a:r>
              <a:rPr lang="de-DE" sz="800" dirty="0" smtClean="0"/>
              <a:t>, Prof</a:t>
            </a:r>
            <a:r>
              <a:rPr lang="de-DE" sz="800" dirty="0"/>
              <a:t>. Dr. Ludwig Paditz</a:t>
            </a:r>
          </a:p>
        </p:txBody>
      </p:sp>
      <p:pic>
        <p:nvPicPr>
          <p:cNvPr id="1027" name="Bild 14" descr="HTW_GESAMT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80175" y="288925"/>
            <a:ext cx="23399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Gerade Verbindung 28"/>
          <p:cNvCxnSpPr/>
          <p:nvPr userDrawn="1"/>
        </p:nvCxnSpPr>
        <p:spPr bwMode="auto">
          <a:xfrm>
            <a:off x="0" y="6577013"/>
            <a:ext cx="91440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 userDrawn="1"/>
        </p:nvCxnSpPr>
        <p:spPr bwMode="auto">
          <a:xfrm rot="5400000">
            <a:off x="6592094" y="6690519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 userDrawn="1"/>
        </p:nvCxnSpPr>
        <p:spPr bwMode="auto">
          <a:xfrm rot="5400000">
            <a:off x="1562894" y="6690519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 userDrawn="1"/>
        </p:nvCxnSpPr>
        <p:spPr bwMode="auto">
          <a:xfrm rot="5400000">
            <a:off x="7887494" y="6690519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2" name="Text Box 24"/>
          <p:cNvSpPr txBox="1">
            <a:spLocks noChangeArrowheads="1"/>
          </p:cNvSpPr>
          <p:nvPr userDrawn="1"/>
        </p:nvSpPr>
        <p:spPr bwMode="auto">
          <a:xfrm>
            <a:off x="8099425" y="6588125"/>
            <a:ext cx="1044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800" dirty="0" smtClean="0"/>
              <a:t>29.07.2016</a:t>
            </a:r>
            <a:endParaRPr lang="de-DE" sz="800" dirty="0"/>
          </a:p>
        </p:txBody>
      </p:sp>
      <p:sp>
        <p:nvSpPr>
          <p:cNvPr id="1033" name="Textfeld 15"/>
          <p:cNvSpPr txBox="1">
            <a:spLocks noChangeArrowheads="1"/>
          </p:cNvSpPr>
          <p:nvPr userDrawn="1"/>
        </p:nvSpPr>
        <p:spPr bwMode="auto">
          <a:xfrm>
            <a:off x="-990600" y="10668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endParaRPr lang="de-DE"/>
          </a:p>
        </p:txBody>
      </p:sp>
      <p:cxnSp>
        <p:nvCxnSpPr>
          <p:cNvPr id="1034" name="Gerade Verbindung 16"/>
          <p:cNvCxnSpPr>
            <a:cxnSpLocks noChangeShapeType="1"/>
          </p:cNvCxnSpPr>
          <p:nvPr userDrawn="1"/>
        </p:nvCxnSpPr>
        <p:spPr bwMode="auto">
          <a:xfrm>
            <a:off x="360363" y="676275"/>
            <a:ext cx="5940425" cy="15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</p:cxnSp>
      <p:sp>
        <p:nvSpPr>
          <p:cNvPr id="1035" name="Text Box 24"/>
          <p:cNvSpPr txBox="1">
            <a:spLocks noChangeArrowheads="1"/>
          </p:cNvSpPr>
          <p:nvPr userDrawn="1"/>
        </p:nvSpPr>
        <p:spPr bwMode="auto">
          <a:xfrm>
            <a:off x="6840538" y="6588125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800"/>
              <a:t>Page </a:t>
            </a:r>
            <a:fld id="{70228CB2-8956-9A4C-B8DB-A93104208964}" type="slidenum">
              <a:rPr lang="de-DE" sz="800"/>
              <a:pPr eaLnBrk="0" hangingPunct="0">
                <a:defRPr/>
              </a:pPr>
              <a:t>‹Nr.›</a:t>
            </a:fld>
            <a:endParaRPr lang="de-DE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ヒラギノ角ゴ Pro W3" charset="-128"/>
          <a:cs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  <a:cs typeface="ヒラギノ角ゴ Pro W3" pitchFamily="-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4-0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765175"/>
            <a:ext cx="918051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Inhaltsplatzhalter 1"/>
          <p:cNvSpPr>
            <a:spLocks noGrp="1"/>
          </p:cNvSpPr>
          <p:nvPr>
            <p:ph idx="1"/>
          </p:nvPr>
        </p:nvSpPr>
        <p:spPr bwMode="auto">
          <a:xfrm>
            <a:off x="250825" y="2349500"/>
            <a:ext cx="8785225" cy="3959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endParaRPr lang="de-DE" sz="6600" b="1"/>
          </a:p>
          <a:p>
            <a:pPr marL="0" indent="0" algn="ctr">
              <a:buFontTx/>
              <a:buNone/>
            </a:pPr>
            <a:endParaRPr lang="de-DE" sz="6600" b="1"/>
          </a:p>
          <a:p>
            <a:pPr marL="0" indent="0" algn="ctr">
              <a:buFontTx/>
              <a:buNone/>
            </a:pPr>
            <a:r>
              <a:rPr lang="de-DE" sz="5400" b="1">
                <a:solidFill>
                  <a:schemeClr val="bg1"/>
                </a:solidFill>
              </a:rPr>
              <a:t>Dresden University of Applied Sciences</a:t>
            </a:r>
            <a:endParaRPr lang="de-DE" sz="4000" b="1"/>
          </a:p>
        </p:txBody>
      </p:sp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431800" y="179388"/>
            <a:ext cx="59055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/>
              <a:t>Understanding </a:t>
            </a:r>
            <a:r>
              <a:rPr lang="de-DE" dirty="0" err="1" smtClean="0"/>
              <a:t>of</a:t>
            </a:r>
            <a:r>
              <a:rPr lang="de-DE" dirty="0" smtClean="0"/>
              <a:t> Sets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Venn-Diagrams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79512" y="1124744"/>
            <a:ext cx="85693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/>
              <a:t>With</a:t>
            </a:r>
            <a:r>
              <a:rPr lang="de-DE" dirty="0" smtClean="0"/>
              <a:t>  </a:t>
            </a:r>
            <a:r>
              <a:rPr lang="de-DE" b="1" dirty="0" err="1" smtClean="0"/>
              <a:t>StrOVenn</a:t>
            </a:r>
            <a:r>
              <a:rPr lang="de-DE" b="1" dirty="0" smtClean="0"/>
              <a:t>(Ω,A,B,C,D,4,2,1) 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get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results</a:t>
            </a:r>
            <a:r>
              <a:rPr lang="de-DE" sz="2400" dirty="0" smtClean="0"/>
              <a:t>:</a:t>
            </a:r>
          </a:p>
          <a:p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4" y="1916832"/>
            <a:ext cx="2468880" cy="40538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40" y="1916832"/>
            <a:ext cx="2468880" cy="40538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22" y="1916832"/>
            <a:ext cx="2474818" cy="4063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31800" y="1268760"/>
            <a:ext cx="8388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PC-</a:t>
            </a:r>
            <a:r>
              <a:rPr lang="de-DE" sz="2400" dirty="0" err="1" smtClean="0"/>
              <a:t>ClassPad</a:t>
            </a:r>
            <a:r>
              <a:rPr lang="de-DE" sz="2400" dirty="0" smtClean="0"/>
              <a:t> Manager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get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full</a:t>
            </a:r>
            <a:r>
              <a:rPr lang="de-DE" sz="2400" dirty="0" smtClean="0"/>
              <a:t> </a:t>
            </a:r>
            <a:r>
              <a:rPr lang="de-DE" sz="2400" dirty="0" err="1" smtClean="0"/>
              <a:t>screen</a:t>
            </a:r>
            <a:r>
              <a:rPr lang="de-DE" sz="2400" dirty="0" smtClean="0"/>
              <a:t>:</a:t>
            </a:r>
          </a:p>
          <a:p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03" y="1796507"/>
            <a:ext cx="5832897" cy="472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961564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 </a:t>
            </a:r>
            <a:r>
              <a:rPr lang="de-DE" sz="2400" dirty="0" err="1" smtClean="0"/>
              <a:t>student</a:t>
            </a:r>
            <a:r>
              <a:rPr lang="de-DE" sz="2400" dirty="0" smtClean="0"/>
              <a:t> </a:t>
            </a:r>
            <a:r>
              <a:rPr lang="de-DE" sz="2400" dirty="0" err="1" smtClean="0"/>
              <a:t>discovered</a:t>
            </a:r>
            <a:r>
              <a:rPr lang="de-DE" sz="2400" dirty="0" smtClean="0"/>
              <a:t> all prime </a:t>
            </a:r>
            <a:r>
              <a:rPr lang="de-DE" sz="2400" dirty="0" err="1" smtClean="0"/>
              <a:t>numbers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0 </a:t>
            </a:r>
            <a:r>
              <a:rPr lang="de-DE" sz="2400" dirty="0" err="1" smtClean="0"/>
              <a:t>and</a:t>
            </a:r>
            <a:r>
              <a:rPr lang="de-DE" sz="2400" dirty="0" smtClean="0"/>
              <a:t> 100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set</a:t>
            </a:r>
            <a:endParaRPr lang="de-DE" sz="2400" dirty="0" smtClean="0"/>
          </a:p>
          <a:p>
            <a:endParaRPr lang="de-DE" sz="800" dirty="0" smtClean="0"/>
          </a:p>
          <a:p>
            <a:r>
              <a:rPr lang="de-DE" dirty="0" smtClean="0">
                <a:sym typeface="Symbol" panose="05050102010706020507" pitchFamily="18" charset="2"/>
              </a:rPr>
              <a:t>\(A</a:t>
            </a:r>
            <a:r>
              <a:rPr lang="de-DE" dirty="0">
                <a:sym typeface="Symbol" panose="05050102010706020507" pitchFamily="18" charset="2"/>
              </a:rPr>
              <a:t>  </a:t>
            </a:r>
            <a:r>
              <a:rPr lang="de-DE" dirty="0" smtClean="0">
                <a:sym typeface="Symbol" panose="05050102010706020507" pitchFamily="18" charset="2"/>
              </a:rPr>
              <a:t>B</a:t>
            </a:r>
            <a:r>
              <a:rPr lang="de-DE" dirty="0">
                <a:sym typeface="Symbol" panose="05050102010706020507" pitchFamily="18" charset="2"/>
              </a:rPr>
              <a:t>  </a:t>
            </a:r>
            <a:r>
              <a:rPr lang="de-DE" dirty="0" smtClean="0">
                <a:sym typeface="Symbol" panose="05050102010706020507" pitchFamily="18" charset="2"/>
              </a:rPr>
              <a:t>C</a:t>
            </a:r>
            <a:r>
              <a:rPr lang="de-DE" dirty="0">
                <a:sym typeface="Symbol" panose="05050102010706020507" pitchFamily="18" charset="2"/>
              </a:rPr>
              <a:t>  </a:t>
            </a:r>
            <a:r>
              <a:rPr lang="de-DE" dirty="0" smtClean="0">
                <a:sym typeface="Symbol" panose="05050102010706020507" pitchFamily="18" charset="2"/>
              </a:rPr>
              <a:t>D)=</a:t>
            </a:r>
          </a:p>
          <a:p>
            <a:r>
              <a:rPr lang="de-DE" dirty="0" smtClean="0">
                <a:sym typeface="Symbol" panose="05050102010706020507" pitchFamily="18" charset="2"/>
              </a:rPr>
              <a:t>    {1,11,13,17,19,23,29,31,37,41,43,47,</a:t>
            </a:r>
          </a:p>
          <a:p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smtClean="0">
                <a:sym typeface="Symbol" panose="05050102010706020507" pitchFamily="18" charset="2"/>
              </a:rPr>
              <a:t>             53,59,61,67,71,73,79,83,89,97}</a:t>
            </a:r>
          </a:p>
          <a:p>
            <a:endParaRPr lang="de-DE" sz="800" dirty="0" smtClean="0">
              <a:sym typeface="Symbol" panose="05050102010706020507" pitchFamily="18" charset="2"/>
            </a:endParaRPr>
          </a:p>
          <a:p>
            <a:r>
              <a:rPr lang="de-DE" sz="2400" dirty="0" err="1" smtClean="0">
                <a:sym typeface="Symbol" panose="05050102010706020507" pitchFamily="18" charset="2"/>
              </a:rPr>
              <a:t>where</a:t>
            </a:r>
            <a:r>
              <a:rPr lang="de-DE" sz="2400" dirty="0" smtClean="0">
                <a:sym typeface="Symbol" panose="05050102010706020507" pitchFamily="18" charset="2"/>
              </a:rPr>
              <a:t> 1 </a:t>
            </a:r>
            <a:r>
              <a:rPr lang="de-DE" sz="2400" dirty="0" err="1" smtClean="0">
                <a:sym typeface="Symbol" panose="05050102010706020507" pitchFamily="18" charset="2"/>
              </a:rPr>
              <a:t>is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no</a:t>
            </a:r>
            <a:r>
              <a:rPr lang="de-DE" sz="2400" dirty="0" smtClean="0">
                <a:sym typeface="Symbol" panose="05050102010706020507" pitchFamily="18" charset="2"/>
              </a:rPr>
              <a:t> prime </a:t>
            </a:r>
            <a:r>
              <a:rPr lang="de-DE" sz="2400" dirty="0" err="1" smtClean="0">
                <a:sym typeface="Symbol" panose="05050102010706020507" pitchFamily="18" charset="2"/>
              </a:rPr>
              <a:t>number</a:t>
            </a:r>
            <a:r>
              <a:rPr lang="de-DE" sz="2400" dirty="0" smtClean="0">
                <a:sym typeface="Symbol" panose="05050102010706020507" pitchFamily="18" charset="2"/>
              </a:rPr>
              <a:t>, but 2 (not in </a:t>
            </a:r>
            <a:r>
              <a:rPr lang="de-DE" sz="2400" dirty="0" err="1" smtClean="0">
                <a:sym typeface="Symbol" panose="05050102010706020507" pitchFamily="18" charset="2"/>
              </a:rPr>
              <a:t>this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set</a:t>
            </a:r>
            <a:r>
              <a:rPr lang="de-DE" sz="2400" dirty="0" smtClean="0">
                <a:sym typeface="Symbol" panose="05050102010706020507" pitchFamily="18" charset="2"/>
              </a:rPr>
              <a:t>).</a:t>
            </a:r>
          </a:p>
          <a:p>
            <a:endParaRPr lang="de-DE" sz="2400" dirty="0">
              <a:sym typeface="Symbol" panose="05050102010706020507" pitchFamily="18" charset="2"/>
            </a:endParaRPr>
          </a:p>
          <a:p>
            <a:r>
              <a:rPr lang="de-DE" sz="2400" b="1" dirty="0" err="1" smtClean="0">
                <a:sym typeface="Symbol" panose="05050102010706020507" pitchFamily="18" charset="2"/>
              </a:rPr>
              <a:t>Probability</a:t>
            </a:r>
            <a:r>
              <a:rPr lang="de-DE" sz="2400" b="1" dirty="0" smtClean="0">
                <a:sym typeface="Symbol" panose="05050102010706020507" pitchFamily="18" charset="2"/>
              </a:rPr>
              <a:t> </a:t>
            </a:r>
            <a:r>
              <a:rPr lang="de-DE" sz="2400" b="1" dirty="0" err="1" smtClean="0">
                <a:sym typeface="Symbol" panose="05050102010706020507" pitchFamily="18" charset="2"/>
              </a:rPr>
              <a:t>theory</a:t>
            </a:r>
            <a:r>
              <a:rPr lang="de-DE" sz="2400" b="1" dirty="0" smtClean="0">
                <a:sym typeface="Symbol" panose="05050102010706020507" pitchFamily="18" charset="2"/>
              </a:rPr>
              <a:t>: </a:t>
            </a:r>
            <a:r>
              <a:rPr lang="de-DE" sz="2400" dirty="0" err="1" smtClean="0">
                <a:sym typeface="Symbol" panose="05050102010706020507" pitchFamily="18" charset="2"/>
              </a:rPr>
              <a:t>Let</a:t>
            </a:r>
            <a:r>
              <a:rPr lang="de-DE" sz="2400" dirty="0" smtClean="0">
                <a:sym typeface="Symbol" panose="05050102010706020507" pitchFamily="18" charset="2"/>
              </a:rPr>
              <a:t> P(</a:t>
            </a:r>
            <a:r>
              <a:rPr lang="de-DE" sz="2400" dirty="0">
                <a:sym typeface="Symbol" panose="05050102010706020507" pitchFamily="18" charset="2"/>
              </a:rPr>
              <a:t></a:t>
            </a:r>
            <a:r>
              <a:rPr lang="de-DE" sz="2400" dirty="0" smtClean="0">
                <a:sym typeface="Symbol" panose="05050102010706020507" pitchFamily="18" charset="2"/>
              </a:rPr>
              <a:t>)=1/n, </a:t>
            </a:r>
            <a:r>
              <a:rPr lang="de-DE" sz="2400" dirty="0" err="1" smtClean="0">
                <a:sym typeface="Symbol" panose="05050102010706020507" pitchFamily="18" charset="2"/>
              </a:rPr>
              <a:t>for</a:t>
            </a:r>
            <a:r>
              <a:rPr lang="de-DE" sz="2400" dirty="0" smtClean="0">
                <a:sym typeface="Symbol" panose="05050102010706020507" pitchFamily="18" charset="2"/>
              </a:rPr>
              <a:t> all  </a:t>
            </a:r>
            <a:r>
              <a:rPr lang="de-DE" sz="2400" dirty="0" err="1" smtClean="0">
                <a:sym typeface="Symbol" panose="05050102010706020507" pitchFamily="18" charset="2"/>
              </a:rPr>
              <a:t>and</a:t>
            </a:r>
            <a:r>
              <a:rPr lang="de-DE" sz="2400" dirty="0" smtClean="0">
                <a:sym typeface="Symbol" panose="05050102010706020507" pitchFamily="18" charset="2"/>
              </a:rPr>
              <a:t> n=|</a:t>
            </a:r>
            <a:r>
              <a:rPr lang="de-DE" sz="2400" dirty="0">
                <a:sym typeface="Symbol" panose="05050102010706020507" pitchFamily="18" charset="2"/>
              </a:rPr>
              <a:t></a:t>
            </a:r>
            <a:r>
              <a:rPr lang="de-DE" sz="2400" dirty="0" smtClean="0">
                <a:sym typeface="Symbol" panose="05050102010706020507" pitchFamily="18" charset="2"/>
              </a:rPr>
              <a:t>|=101</a:t>
            </a:r>
          </a:p>
          <a:p>
            <a:endParaRPr lang="de-DE" sz="800" dirty="0">
              <a:sym typeface="Symbol" panose="05050102010706020507" pitchFamily="18" charset="2"/>
            </a:endParaRPr>
          </a:p>
          <a:p>
            <a:r>
              <a:rPr lang="de-DE" sz="2400" dirty="0" err="1" smtClean="0">
                <a:sym typeface="Symbol" panose="05050102010706020507" pitchFamily="18" charset="2"/>
              </a:rPr>
              <a:t>What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is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the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probability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b="1" dirty="0" smtClean="0">
                <a:sym typeface="Symbol" panose="05050102010706020507" pitchFamily="18" charset="2"/>
              </a:rPr>
              <a:t>P((A  B)\(CD)) </a:t>
            </a:r>
            <a:r>
              <a:rPr lang="de-DE" sz="2400" dirty="0" err="1" smtClean="0">
                <a:sym typeface="Symbol" panose="05050102010706020507" pitchFamily="18" charset="2"/>
              </a:rPr>
              <a:t>of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the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difference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</a:p>
          <a:p>
            <a:r>
              <a:rPr lang="de-DE" sz="2400" dirty="0" smtClean="0">
                <a:sym typeface="Symbol" panose="05050102010706020507" pitchFamily="18" charset="2"/>
              </a:rPr>
              <a:t>(</a:t>
            </a:r>
            <a:r>
              <a:rPr lang="de-DE" sz="2400" dirty="0">
                <a:sym typeface="Symbol" panose="05050102010706020507" pitchFamily="18" charset="2"/>
              </a:rPr>
              <a:t>A </a:t>
            </a:r>
            <a:r>
              <a:rPr lang="de-DE" sz="2400" b="1" dirty="0">
                <a:sym typeface="Symbol" panose="05050102010706020507" pitchFamily="18" charset="2"/>
              </a:rPr>
              <a:t>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>
                <a:sym typeface="Symbol" panose="05050102010706020507" pitchFamily="18" charset="2"/>
              </a:rPr>
              <a:t>B)\(C</a:t>
            </a:r>
            <a:r>
              <a:rPr lang="de-DE" sz="2400" dirty="0" smtClean="0">
                <a:sym typeface="Symbol" panose="05050102010706020507" pitchFamily="18" charset="2"/>
              </a:rPr>
              <a:t>D) ?</a:t>
            </a:r>
          </a:p>
          <a:p>
            <a:endParaRPr lang="de-DE" sz="800" dirty="0" smtClean="0">
              <a:sym typeface="Symbol" panose="05050102010706020507" pitchFamily="18" charset="2"/>
            </a:endParaRPr>
          </a:p>
          <a:p>
            <a:r>
              <a:rPr lang="de-DE" sz="2400" dirty="0" err="1">
                <a:sym typeface="Symbol" panose="05050102010706020507" pitchFamily="18" charset="2"/>
              </a:rPr>
              <a:t>What</a:t>
            </a:r>
            <a:r>
              <a:rPr lang="de-DE" sz="2400" dirty="0">
                <a:sym typeface="Symbol" panose="05050102010706020507" pitchFamily="18" charset="2"/>
              </a:rPr>
              <a:t> </a:t>
            </a:r>
            <a:r>
              <a:rPr lang="de-DE" sz="2400" dirty="0" err="1">
                <a:sym typeface="Symbol" panose="05050102010706020507" pitchFamily="18" charset="2"/>
              </a:rPr>
              <a:t>is</a:t>
            </a:r>
            <a:r>
              <a:rPr lang="de-DE" sz="2400" dirty="0">
                <a:sym typeface="Symbol" panose="05050102010706020507" pitchFamily="18" charset="2"/>
              </a:rPr>
              <a:t> </a:t>
            </a:r>
            <a:r>
              <a:rPr lang="de-DE" sz="2400" dirty="0" err="1">
                <a:sym typeface="Symbol" panose="05050102010706020507" pitchFamily="18" charset="2"/>
              </a:rPr>
              <a:t>the</a:t>
            </a:r>
            <a:r>
              <a:rPr lang="de-DE" sz="2400" dirty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conditionel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probability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b="1" dirty="0">
                <a:sym typeface="Symbol" panose="05050102010706020507" pitchFamily="18" charset="2"/>
              </a:rPr>
              <a:t>P((A  B</a:t>
            </a:r>
            <a:r>
              <a:rPr lang="de-DE" sz="2400" b="1" dirty="0" smtClean="0">
                <a:sym typeface="Symbol" panose="05050102010706020507" pitchFamily="18" charset="2"/>
              </a:rPr>
              <a:t>)|(</a:t>
            </a:r>
            <a:r>
              <a:rPr lang="de-DE" sz="2400" b="1" dirty="0">
                <a:sym typeface="Symbol" panose="05050102010706020507" pitchFamily="18" charset="2"/>
              </a:rPr>
              <a:t>CD)) </a:t>
            </a:r>
            <a:r>
              <a:rPr lang="de-DE" sz="2400" dirty="0" err="1" smtClean="0">
                <a:sym typeface="Symbol" panose="05050102010706020507" pitchFamily="18" charset="2"/>
              </a:rPr>
              <a:t>with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>
                <a:sym typeface="Symbol" panose="05050102010706020507" pitchFamily="18" charset="2"/>
              </a:rPr>
              <a:t>the</a:t>
            </a:r>
            <a:r>
              <a:rPr lang="de-DE" sz="2400" dirty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condition</a:t>
            </a:r>
            <a:r>
              <a:rPr lang="de-DE" sz="2400" dirty="0" smtClean="0">
                <a:sym typeface="Symbol" panose="05050102010706020507" pitchFamily="18" charset="2"/>
              </a:rPr>
              <a:t> (</a:t>
            </a:r>
            <a:r>
              <a:rPr lang="de-DE" sz="2400" dirty="0">
                <a:sym typeface="Symbol" panose="05050102010706020507" pitchFamily="18" charset="2"/>
              </a:rPr>
              <a:t>CD) </a:t>
            </a:r>
            <a:r>
              <a:rPr lang="de-DE" sz="2400" dirty="0" smtClean="0">
                <a:sym typeface="Symbol" panose="05050102010706020507" pitchFamily="18" charset="2"/>
              </a:rPr>
              <a:t>?</a:t>
            </a:r>
          </a:p>
          <a:p>
            <a:endParaRPr lang="de-DE" sz="800" dirty="0">
              <a:sym typeface="Symbol" panose="05050102010706020507" pitchFamily="18" charset="2"/>
            </a:endParaRPr>
          </a:p>
          <a:p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help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Venn-diagram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easy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get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solution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32000" y="18000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Understanding of Sets and Venn-Diagrams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4991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96156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Wallisch</a:t>
            </a:r>
            <a:r>
              <a:rPr lang="en-US" sz="2400" b="1" dirty="0"/>
              <a:t>, F. (2015</a:t>
            </a:r>
            <a:r>
              <a:rPr lang="en-US" sz="2400" b="1" dirty="0" smtClean="0"/>
              <a:t>): </a:t>
            </a:r>
          </a:p>
          <a:p>
            <a:endParaRPr lang="en-US" sz="800" b="1" dirty="0" smtClean="0"/>
          </a:p>
          <a:p>
            <a:r>
              <a:rPr lang="en-US" sz="2400" dirty="0" smtClean="0"/>
              <a:t>mp4-video </a:t>
            </a:r>
            <a:r>
              <a:rPr lang="en-US" sz="2400" dirty="0"/>
              <a:t>of a student: </a:t>
            </a:r>
            <a:endParaRPr lang="en-US" sz="2400" dirty="0" smtClean="0"/>
          </a:p>
          <a:p>
            <a:endParaRPr lang="en-US" sz="800" dirty="0" smtClean="0"/>
          </a:p>
          <a:p>
            <a:r>
              <a:rPr lang="en-US" sz="2400" dirty="0" smtClean="0"/>
              <a:t>“</a:t>
            </a:r>
            <a:r>
              <a:rPr lang="en-US" sz="2400" dirty="0" err="1"/>
              <a:t>Testdurchlauf-vierMengen</a:t>
            </a:r>
            <a:r>
              <a:rPr lang="en-US" sz="2400" dirty="0"/>
              <a:t>”  </a:t>
            </a:r>
            <a:endParaRPr lang="en-US" sz="2400" dirty="0" smtClean="0"/>
          </a:p>
          <a:p>
            <a:endParaRPr lang="en-US" sz="800" dirty="0" smtClean="0"/>
          </a:p>
          <a:p>
            <a:r>
              <a:rPr lang="en-US" sz="2400" dirty="0" smtClean="0"/>
              <a:t>http</a:t>
            </a:r>
            <a:r>
              <a:rPr lang="en-US" sz="2400" dirty="0"/>
              <a:t>://www.informatik.htw-dresden.de</a:t>
            </a:r>
            <a:r>
              <a:rPr lang="en-US" sz="2400" dirty="0" smtClean="0"/>
              <a:t>/</a:t>
            </a:r>
          </a:p>
          <a:p>
            <a:r>
              <a:rPr lang="en-US" sz="2400" dirty="0" smtClean="0"/>
              <a:t>~</a:t>
            </a:r>
            <a:r>
              <a:rPr lang="en-US" sz="2400" dirty="0"/>
              <a:t>paditz/Testdurchlauf-vierMengen.mp4 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32000" y="18000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Understanding of Sets and Venn-Diagrams</a:t>
            </a:r>
            <a:endParaRPr lang="de-DE" sz="2000" b="1" dirty="0"/>
          </a:p>
        </p:txBody>
      </p:sp>
      <p:pic>
        <p:nvPicPr>
          <p:cNvPr id="5" name="Testdurchlauf-vierMeng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2812" y="792088"/>
            <a:ext cx="277766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mplatzhalter 1"/>
          <p:cNvSpPr>
            <a:spLocks noGrp="1"/>
          </p:cNvSpPr>
          <p:nvPr>
            <p:ph type="chart" idx="1"/>
          </p:nvPr>
        </p:nvSpPr>
        <p:spPr/>
      </p:sp>
      <p:sp>
        <p:nvSpPr>
          <p:cNvPr id="18435" name="Titel 2"/>
          <p:cNvSpPr>
            <a:spLocks noGrp="1"/>
          </p:cNvSpPr>
          <p:nvPr>
            <p:ph type="title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pic>
        <p:nvPicPr>
          <p:cNvPr id="18436" name="Picture 2" descr="04-0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765175"/>
            <a:ext cx="918051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Inhaltsplatzhalter 1"/>
          <p:cNvSpPr txBox="1">
            <a:spLocks/>
          </p:cNvSpPr>
          <p:nvPr/>
        </p:nvSpPr>
        <p:spPr bwMode="auto">
          <a:xfrm>
            <a:off x="-36513" y="1628775"/>
            <a:ext cx="91805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lang="de-DE" sz="44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de-DE" sz="44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de-DE" sz="44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de-DE" sz="44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de-DE" sz="4400" b="1" dirty="0" smtClean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de-DE" sz="4400" b="1" dirty="0" err="1" smtClean="0">
                <a:solidFill>
                  <a:schemeClr val="bg1"/>
                </a:solidFill>
              </a:rPr>
              <a:t>Thank</a:t>
            </a:r>
            <a:r>
              <a:rPr lang="de-DE" sz="4400" b="1" dirty="0" smtClean="0">
                <a:solidFill>
                  <a:schemeClr val="bg1"/>
                </a:solidFill>
              </a:rPr>
              <a:t> </a:t>
            </a:r>
            <a:r>
              <a:rPr lang="de-DE" sz="4400" b="1" dirty="0" err="1" smtClean="0">
                <a:solidFill>
                  <a:schemeClr val="bg1"/>
                </a:solidFill>
              </a:rPr>
              <a:t>you</a:t>
            </a:r>
            <a:r>
              <a:rPr lang="de-DE" sz="4400" b="1" dirty="0" smtClean="0">
                <a:solidFill>
                  <a:schemeClr val="bg1"/>
                </a:solidFill>
              </a:rPr>
              <a:t> </a:t>
            </a:r>
            <a:r>
              <a:rPr lang="de-DE" sz="4400" b="1" dirty="0" err="1" smtClean="0">
                <a:solidFill>
                  <a:schemeClr val="bg1"/>
                </a:solidFill>
              </a:rPr>
              <a:t>for</a:t>
            </a:r>
            <a:r>
              <a:rPr lang="de-DE" sz="4400" b="1" dirty="0" smtClean="0">
                <a:solidFill>
                  <a:schemeClr val="bg1"/>
                </a:solidFill>
              </a:rPr>
              <a:t> </a:t>
            </a:r>
            <a:r>
              <a:rPr lang="de-DE" sz="4400" b="1" dirty="0" err="1" smtClean="0">
                <a:solidFill>
                  <a:schemeClr val="bg1"/>
                </a:solidFill>
              </a:rPr>
              <a:t>your</a:t>
            </a:r>
            <a:r>
              <a:rPr lang="de-DE" sz="4400" b="1" dirty="0" smtClean="0">
                <a:solidFill>
                  <a:schemeClr val="bg1"/>
                </a:solidFill>
              </a:rPr>
              <a:t> </a:t>
            </a:r>
            <a:r>
              <a:rPr lang="de-DE" sz="4400" b="1" dirty="0" err="1" smtClean="0">
                <a:solidFill>
                  <a:schemeClr val="bg1"/>
                </a:solidFill>
              </a:rPr>
              <a:t>attention</a:t>
            </a:r>
            <a:r>
              <a:rPr lang="de-DE" sz="4400" b="1" dirty="0" smtClean="0">
                <a:solidFill>
                  <a:schemeClr val="bg1"/>
                </a:solidFill>
              </a:rPr>
              <a:t>!</a:t>
            </a:r>
            <a:endParaRPr lang="de-DE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9388" y="1268413"/>
            <a:ext cx="878522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cap="all" dirty="0"/>
              <a:t>IMPROVEMENT OF STUDENTS’ UNDERSTANDING </a:t>
            </a:r>
            <a:r>
              <a:rPr lang="en-US" b="1" cap="all" dirty="0" smtClean="0"/>
              <a:t>     </a:t>
            </a:r>
          </a:p>
          <a:p>
            <a:r>
              <a:rPr lang="en-US" b="1" cap="all" dirty="0"/>
              <a:t> </a:t>
            </a:r>
            <a:r>
              <a:rPr lang="en-US" b="1" cap="all" dirty="0" smtClean="0"/>
              <a:t>  OF </a:t>
            </a:r>
            <a:r>
              <a:rPr lang="en-US" b="1" cap="all" dirty="0"/>
              <a:t>ALGEBRA </a:t>
            </a:r>
            <a:r>
              <a:rPr lang="en-US" b="1" cap="all" dirty="0" smtClean="0"/>
              <a:t>OF SETS </a:t>
            </a:r>
            <a:r>
              <a:rPr lang="en-US" b="1" cap="all" dirty="0"/>
              <a:t>AND VENN-DIAGRAMS</a:t>
            </a:r>
            <a:endParaRPr lang="de-DE" b="1" cap="all" dirty="0"/>
          </a:p>
          <a:p>
            <a:pPr algn="ctr"/>
            <a:r>
              <a:rPr lang="de-DE" sz="1600" dirty="0" smtClean="0"/>
              <a:t> </a:t>
            </a:r>
            <a:endParaRPr lang="de-DE" sz="1600" dirty="0"/>
          </a:p>
          <a:p>
            <a:r>
              <a:rPr lang="de-DE" sz="2400" b="1" dirty="0" err="1"/>
              <a:t>Preface</a:t>
            </a:r>
            <a:r>
              <a:rPr lang="de-DE" sz="2400" b="1" dirty="0"/>
              <a:t>: </a:t>
            </a:r>
            <a:endParaRPr lang="de-DE" sz="2400" b="1" dirty="0" smtClean="0"/>
          </a:p>
          <a:p>
            <a:endParaRPr lang="de-DE" sz="800" b="1" dirty="0"/>
          </a:p>
          <a:p>
            <a:r>
              <a:rPr lang="de-DE" sz="2400" dirty="0"/>
              <a:t>The </a:t>
            </a:r>
            <a:r>
              <a:rPr lang="de-DE" sz="2400" dirty="0" err="1"/>
              <a:t>basics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theory</a:t>
            </a:r>
            <a:r>
              <a:rPr lang="de-DE" sz="2400" dirty="0"/>
              <a:t> </a:t>
            </a:r>
            <a:r>
              <a:rPr lang="de-DE" sz="2400" dirty="0" err="1"/>
              <a:t>consists</a:t>
            </a:r>
            <a:r>
              <a:rPr lang="de-DE" sz="2400" dirty="0"/>
              <a:t> in </a:t>
            </a:r>
            <a:r>
              <a:rPr lang="de-DE" sz="2400" dirty="0" err="1"/>
              <a:t>sets</a:t>
            </a:r>
            <a:r>
              <a:rPr lang="de-DE" sz="2400" dirty="0"/>
              <a:t>, </a:t>
            </a:r>
            <a:r>
              <a:rPr lang="de-DE" sz="2400" dirty="0" err="1"/>
              <a:t>elements</a:t>
            </a:r>
            <a:r>
              <a:rPr lang="de-DE" sz="2400" dirty="0"/>
              <a:t>, </a:t>
            </a:r>
            <a:r>
              <a:rPr lang="de-DE" sz="2400" dirty="0" err="1"/>
              <a:t>lists</a:t>
            </a:r>
            <a:r>
              <a:rPr lang="de-DE" sz="2400" dirty="0"/>
              <a:t>, </a:t>
            </a:r>
            <a:r>
              <a:rPr lang="de-DE" sz="2400" dirty="0" err="1"/>
              <a:t>set-builder</a:t>
            </a:r>
            <a:r>
              <a:rPr lang="de-DE" sz="2400" dirty="0"/>
              <a:t> </a:t>
            </a:r>
            <a:r>
              <a:rPr lang="de-DE" sz="2400" dirty="0" err="1"/>
              <a:t>notation</a:t>
            </a:r>
            <a:r>
              <a:rPr lang="de-DE" sz="2400" dirty="0"/>
              <a:t>, </a:t>
            </a:r>
            <a:r>
              <a:rPr lang="de-DE" sz="2400" dirty="0" err="1"/>
              <a:t>subsets</a:t>
            </a:r>
            <a:r>
              <a:rPr lang="de-DE" sz="2400" dirty="0"/>
              <a:t>, </a:t>
            </a:r>
            <a:r>
              <a:rPr lang="de-DE" sz="2400" dirty="0" err="1"/>
              <a:t>equal</a:t>
            </a:r>
            <a:r>
              <a:rPr lang="de-DE" sz="2400" dirty="0"/>
              <a:t> </a:t>
            </a:r>
            <a:r>
              <a:rPr lang="de-DE" sz="2400" dirty="0" err="1"/>
              <a:t>sets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empty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, </a:t>
            </a:r>
            <a:r>
              <a:rPr lang="de-DE" sz="2400" dirty="0" err="1"/>
              <a:t>union</a:t>
            </a:r>
            <a:r>
              <a:rPr lang="de-DE" sz="2400" dirty="0"/>
              <a:t>, </a:t>
            </a:r>
            <a:r>
              <a:rPr lang="de-DE" sz="2400" dirty="0" err="1"/>
              <a:t>intersection</a:t>
            </a:r>
            <a:r>
              <a:rPr lang="de-DE" sz="2400" dirty="0"/>
              <a:t>, </a:t>
            </a:r>
            <a:r>
              <a:rPr lang="de-DE" sz="2400" dirty="0" err="1"/>
              <a:t>difference</a:t>
            </a:r>
            <a:r>
              <a:rPr lang="de-DE" sz="2400" dirty="0"/>
              <a:t>, </a:t>
            </a:r>
            <a:r>
              <a:rPr lang="de-DE" sz="2400" dirty="0" err="1"/>
              <a:t>symmetric</a:t>
            </a:r>
            <a:r>
              <a:rPr lang="de-DE" sz="2400" dirty="0"/>
              <a:t> </a:t>
            </a:r>
            <a:r>
              <a:rPr lang="de-DE" sz="2400" dirty="0" err="1"/>
              <a:t>difference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Cartesian</a:t>
            </a:r>
            <a:r>
              <a:rPr lang="de-DE" sz="2400" dirty="0"/>
              <a:t> </a:t>
            </a:r>
            <a:r>
              <a:rPr lang="de-DE" sz="2400" dirty="0" err="1"/>
              <a:t>product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power </a:t>
            </a:r>
            <a:r>
              <a:rPr lang="de-DE" sz="2400" dirty="0" err="1"/>
              <a:t>sets</a:t>
            </a:r>
            <a:r>
              <a:rPr lang="de-DE" sz="2400" dirty="0"/>
              <a:t>. </a:t>
            </a:r>
            <a:endParaRPr lang="de-DE" sz="2400" dirty="0" smtClean="0"/>
          </a:p>
          <a:p>
            <a:endParaRPr lang="de-DE" sz="800" dirty="0" smtClean="0"/>
          </a:p>
          <a:p>
            <a:r>
              <a:rPr lang="de-DE" sz="2400" dirty="0" smtClean="0"/>
              <a:t>Sets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most</a:t>
            </a:r>
            <a:r>
              <a:rPr lang="de-DE" sz="2400" dirty="0"/>
              <a:t> fundamental </a:t>
            </a:r>
            <a:r>
              <a:rPr lang="de-DE" sz="2400" dirty="0" err="1"/>
              <a:t>concepts</a:t>
            </a:r>
            <a:r>
              <a:rPr lang="de-DE" sz="2400" dirty="0"/>
              <a:t> in </a:t>
            </a:r>
            <a:r>
              <a:rPr lang="de-DE" sz="2400" dirty="0" err="1"/>
              <a:t>mathematics</a:t>
            </a:r>
            <a:r>
              <a:rPr lang="de-DE" sz="2400" dirty="0"/>
              <a:t> but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can’t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operations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relations</a:t>
            </a:r>
            <a:r>
              <a:rPr lang="de-DE" sz="2400" dirty="0"/>
              <a:t> on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calculators</a:t>
            </a:r>
            <a:r>
              <a:rPr lang="de-DE" sz="2400" dirty="0"/>
              <a:t>, e.g.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ClassPad</a:t>
            </a:r>
            <a:r>
              <a:rPr lang="de-DE" sz="2400" dirty="0"/>
              <a:t>.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hand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write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text</a:t>
            </a:r>
            <a:r>
              <a:rPr lang="de-DE" sz="2400" dirty="0"/>
              <a:t> </a:t>
            </a:r>
            <a:r>
              <a:rPr lang="de-DE" sz="2400" dirty="0" err="1"/>
              <a:t>mode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special</a:t>
            </a:r>
            <a:r>
              <a:rPr lang="de-DE" sz="2400" dirty="0"/>
              <a:t> </a:t>
            </a:r>
            <a:r>
              <a:rPr lang="de-DE" sz="2400" dirty="0" err="1"/>
              <a:t>symbols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theory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ClassPad</a:t>
            </a:r>
            <a:r>
              <a:rPr lang="de-DE" sz="2400" dirty="0"/>
              <a:t>, e.g. </a:t>
            </a:r>
            <a:r>
              <a:rPr lang="de-DE" sz="2400" dirty="0">
                <a:sym typeface="Symbol" panose="05050102010706020507" pitchFamily="18" charset="2"/>
              </a:rPr>
              <a:t></a:t>
            </a:r>
            <a:r>
              <a:rPr lang="de-DE" sz="2400" dirty="0"/>
              <a:t>, </a:t>
            </a:r>
            <a:r>
              <a:rPr lang="de-DE" sz="2400" dirty="0">
                <a:sym typeface="Symbol" panose="05050102010706020507" pitchFamily="18" charset="2"/>
              </a:rPr>
              <a:t></a:t>
            </a:r>
            <a:r>
              <a:rPr lang="de-DE" sz="2400" dirty="0"/>
              <a:t>, </a:t>
            </a:r>
            <a:r>
              <a:rPr lang="de-DE" sz="2400" dirty="0">
                <a:sym typeface="Symbol" panose="05050102010706020507" pitchFamily="18" charset="2"/>
              </a:rPr>
              <a:t></a:t>
            </a:r>
            <a:r>
              <a:rPr lang="de-DE" sz="2400" dirty="0"/>
              <a:t>, </a:t>
            </a:r>
            <a:r>
              <a:rPr lang="de-DE" sz="2400" dirty="0">
                <a:sym typeface="Symbol" panose="05050102010706020507" pitchFamily="18" charset="2"/>
              </a:rPr>
              <a:t></a:t>
            </a:r>
            <a:r>
              <a:rPr lang="de-DE" sz="2400" dirty="0"/>
              <a:t> , \ , </a:t>
            </a:r>
            <a:r>
              <a:rPr lang="de-DE" sz="2400" dirty="0">
                <a:sym typeface="Symbol" panose="05050102010706020507" pitchFamily="18" charset="2"/>
              </a:rPr>
              <a:t></a:t>
            </a:r>
            <a:r>
              <a:rPr lang="de-DE" sz="2400" dirty="0"/>
              <a:t> , </a:t>
            </a:r>
            <a:r>
              <a:rPr lang="de-DE" sz="2400" dirty="0">
                <a:sym typeface="Symbol" panose="05050102010706020507" pitchFamily="18" charset="2"/>
              </a:rPr>
              <a:t></a:t>
            </a:r>
            <a:r>
              <a:rPr lang="de-DE" sz="2400" dirty="0"/>
              <a:t> , </a:t>
            </a:r>
            <a:r>
              <a:rPr lang="de-DE" sz="2400" dirty="0">
                <a:sym typeface="Symbol" panose="05050102010706020507" pitchFamily="18" charset="2"/>
              </a:rPr>
              <a:t></a:t>
            </a:r>
            <a:r>
              <a:rPr lang="de-DE" sz="2400" dirty="0"/>
              <a:t> , 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50825" y="908050"/>
            <a:ext cx="871378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 smtClean="0"/>
              <a:t>1. </a:t>
            </a:r>
            <a:r>
              <a:rPr lang="de-DE" b="1" dirty="0" err="1" smtClean="0"/>
              <a:t>Introduction</a:t>
            </a:r>
            <a:r>
              <a:rPr lang="de-DE" b="1" dirty="0" smtClean="0"/>
              <a:t>:</a:t>
            </a:r>
            <a:endParaRPr lang="de-DE" b="1" dirty="0"/>
          </a:p>
          <a:p>
            <a:endParaRPr lang="de-DE" sz="1400" dirty="0"/>
          </a:p>
          <a:p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informatics</a:t>
            </a:r>
            <a:r>
              <a:rPr lang="de-DE" sz="2400" dirty="0"/>
              <a:t> </a:t>
            </a:r>
            <a:r>
              <a:rPr lang="de-DE" sz="2400" dirty="0" err="1"/>
              <a:t>tried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introduce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theory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operating</a:t>
            </a:r>
            <a:r>
              <a:rPr lang="de-DE" sz="2400" dirty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calculator</a:t>
            </a:r>
            <a:r>
              <a:rPr lang="de-DE" sz="2400" dirty="0" smtClean="0"/>
              <a:t>. </a:t>
            </a:r>
            <a:endParaRPr lang="de-DE" sz="2400" dirty="0" smtClean="0"/>
          </a:p>
          <a:p>
            <a:endParaRPr lang="de-DE" sz="800" dirty="0" smtClean="0"/>
          </a:p>
          <a:p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/>
              <a:t>followed</a:t>
            </a:r>
            <a:r>
              <a:rPr lang="de-DE" sz="2400" dirty="0"/>
              <a:t> </a:t>
            </a:r>
            <a:r>
              <a:rPr lang="de-DE" sz="2400" dirty="0" err="1" smtClean="0"/>
              <a:t>several</a:t>
            </a:r>
            <a:r>
              <a:rPr lang="de-DE" sz="2400" dirty="0" smtClean="0"/>
              <a:t> </a:t>
            </a:r>
            <a:r>
              <a:rPr lang="de-DE" sz="2400" dirty="0" err="1"/>
              <a:t>ways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solution</a:t>
            </a:r>
            <a:r>
              <a:rPr lang="de-DE" sz="2400" dirty="0"/>
              <a:t>: </a:t>
            </a:r>
            <a:endParaRPr lang="de-DE" sz="2400" dirty="0" smtClean="0"/>
          </a:p>
          <a:p>
            <a:endParaRPr lang="de-DE" sz="800" dirty="0" smtClean="0"/>
          </a:p>
          <a:p>
            <a:pPr marL="457200" indent="-457200">
              <a:buAutoNum type="arabicPeriod"/>
            </a:pPr>
            <a:r>
              <a:rPr lang="de-DE" sz="2400" dirty="0" smtClean="0"/>
              <a:t>Create </a:t>
            </a:r>
            <a:r>
              <a:rPr lang="de-DE" sz="2400" dirty="0"/>
              <a:t>a 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b="1" dirty="0" err="1"/>
              <a:t>AddIn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ClassPad330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sets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</a:t>
            </a:r>
            <a:r>
              <a:rPr lang="de-DE" sz="2400" dirty="0" err="1" smtClean="0"/>
              <a:t>or</a:t>
            </a:r>
            <a:r>
              <a:rPr lang="de-DE" sz="2400" dirty="0"/>
              <a:t> finite </a:t>
            </a:r>
            <a:r>
              <a:rPr lang="de-DE" sz="2400" dirty="0" err="1"/>
              <a:t>sets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 smtClean="0"/>
              <a:t>words</a:t>
            </a:r>
            <a:r>
              <a:rPr lang="de-DE" sz="2400" dirty="0" smtClean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endParaRPr lang="de-DE" sz="2400" dirty="0" smtClean="0"/>
          </a:p>
          <a:p>
            <a:pPr marL="457200" indent="-457200">
              <a:buAutoNum type="arabicPeriod"/>
            </a:pPr>
            <a:endParaRPr lang="de-DE" sz="800" dirty="0" smtClean="0"/>
          </a:p>
          <a:p>
            <a:pPr marL="457200" indent="-457200">
              <a:buAutoNum type="arabicPeriod"/>
            </a:pPr>
            <a:r>
              <a:rPr lang="de-DE" sz="2400" dirty="0" smtClean="0"/>
              <a:t>Create </a:t>
            </a:r>
            <a:r>
              <a:rPr lang="de-DE" sz="2400" dirty="0"/>
              <a:t>a </a:t>
            </a:r>
            <a:r>
              <a:rPr lang="de-DE" sz="2400" b="1" dirty="0"/>
              <a:t>Basic-</a:t>
            </a:r>
            <a:r>
              <a:rPr lang="de-DE" sz="2400" b="1" dirty="0" err="1"/>
              <a:t>program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ClassPad400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finite </a:t>
            </a:r>
            <a:r>
              <a:rPr lang="de-DE" sz="2400" dirty="0" err="1"/>
              <a:t>sets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numbers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words</a:t>
            </a:r>
            <a:r>
              <a:rPr lang="de-DE" sz="2400" dirty="0"/>
              <a:t>. </a:t>
            </a:r>
            <a:endParaRPr lang="de-DE" sz="2400" dirty="0" smtClean="0"/>
          </a:p>
          <a:p>
            <a:pPr marL="457200" indent="-457200">
              <a:buAutoNum type="arabicPeriod"/>
            </a:pPr>
            <a:endParaRPr lang="de-DE" sz="800" dirty="0"/>
          </a:p>
          <a:p>
            <a:pPr marL="457200" indent="-457200">
              <a:buAutoNum type="arabicPeriod"/>
            </a:pP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visualizing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get</a:t>
            </a:r>
            <a:r>
              <a:rPr lang="de-DE" sz="2400" dirty="0"/>
              <a:t> </a:t>
            </a:r>
            <a:r>
              <a:rPr lang="de-DE" sz="2400" b="1" dirty="0" err="1"/>
              <a:t>Venn-diagrams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 </a:t>
            </a:r>
            <a:r>
              <a:rPr lang="de-DE" sz="2400" dirty="0" err="1"/>
              <a:t>basic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>
                <a:sym typeface="Symbol" panose="05050102010706020507" pitchFamily="18" charset="2"/>
              </a:rPr>
              <a:t>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</a:t>
            </a:r>
            <a:r>
              <a:rPr lang="de-DE" sz="2400" dirty="0" err="1"/>
              <a:t>subsets</a:t>
            </a:r>
            <a:r>
              <a:rPr lang="de-DE" sz="2400" dirty="0"/>
              <a:t> A, B, C, D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>
                <a:sym typeface="Symbol" panose="05050102010706020507" pitchFamily="18" charset="2"/>
              </a:rPr>
              <a:t></a:t>
            </a:r>
            <a:r>
              <a:rPr lang="de-DE" sz="2400" dirty="0"/>
              <a:t>. </a:t>
            </a:r>
            <a:endParaRPr lang="de-DE" sz="2400" dirty="0" smtClean="0"/>
          </a:p>
          <a:p>
            <a:pPr marL="457200" indent="-457200">
              <a:buAutoNum type="arabicPeriod"/>
            </a:pPr>
            <a:endParaRPr lang="de-DE" sz="800" dirty="0" smtClean="0"/>
          </a:p>
          <a:p>
            <a:pPr marL="457200" indent="-457200">
              <a:buAutoNum type="arabicPeriod"/>
            </a:pPr>
            <a:r>
              <a:rPr lang="de-DE" sz="2400" dirty="0" smtClean="0"/>
              <a:t>An </a:t>
            </a:r>
            <a:r>
              <a:rPr lang="de-DE" sz="2400" dirty="0" err="1"/>
              <a:t>important</a:t>
            </a:r>
            <a:r>
              <a:rPr lang="de-DE" sz="2400" dirty="0"/>
              <a:t> </a:t>
            </a:r>
            <a:r>
              <a:rPr lang="de-DE" sz="2400" dirty="0" err="1"/>
              <a:t>application</a:t>
            </a:r>
            <a:r>
              <a:rPr lang="de-DE" sz="2400" dirty="0"/>
              <a:t> </a:t>
            </a:r>
            <a:r>
              <a:rPr lang="de-DE" sz="2400" dirty="0" err="1"/>
              <a:t>consists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basics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theory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sets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events</a:t>
            </a:r>
            <a:r>
              <a:rPr lang="de-DE" sz="2400" dirty="0"/>
              <a:t>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1520" y="747270"/>
            <a:ext cx="871378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 err="1" smtClean="0"/>
              <a:t>Examples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Sets:</a:t>
            </a:r>
          </a:p>
          <a:p>
            <a:endParaRPr lang="de-DE" sz="800" b="1" dirty="0"/>
          </a:p>
          <a:p>
            <a:r>
              <a:rPr lang="de-DE" sz="2400" dirty="0"/>
              <a:t>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mathematics</a:t>
            </a:r>
            <a:r>
              <a:rPr lang="de-DE" sz="2400" dirty="0"/>
              <a:t> </a:t>
            </a:r>
            <a:r>
              <a:rPr lang="de-DE" sz="2400" dirty="0" err="1"/>
              <a:t>these</a:t>
            </a:r>
            <a:r>
              <a:rPr lang="de-DE" sz="2400" dirty="0"/>
              <a:t> </a:t>
            </a:r>
            <a:r>
              <a:rPr lang="de-DE" sz="2400" dirty="0" err="1"/>
              <a:t>days</a:t>
            </a:r>
            <a:r>
              <a:rPr lang="de-DE" sz="2400" dirty="0"/>
              <a:t> </a:t>
            </a:r>
            <a:r>
              <a:rPr lang="de-DE" sz="2400" dirty="0" err="1"/>
              <a:t>essentially</a:t>
            </a:r>
            <a:r>
              <a:rPr lang="de-DE" sz="2400" dirty="0"/>
              <a:t> </a:t>
            </a:r>
            <a:r>
              <a:rPr lang="de-DE" sz="2400" b="1" dirty="0" err="1"/>
              <a:t>everything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a </a:t>
            </a:r>
            <a:r>
              <a:rPr lang="de-DE" sz="2400" b="1" dirty="0" err="1"/>
              <a:t>set</a:t>
            </a:r>
            <a:r>
              <a:rPr lang="de-DE" sz="2400" dirty="0" smtClean="0"/>
              <a:t>.</a:t>
            </a:r>
          </a:p>
          <a:p>
            <a:endParaRPr lang="de-DE" sz="800" dirty="0"/>
          </a:p>
          <a:p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b="1" dirty="0" err="1"/>
              <a:t>knowledge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set</a:t>
            </a:r>
            <a:r>
              <a:rPr lang="de-DE" sz="2400" b="1" dirty="0"/>
              <a:t> </a:t>
            </a:r>
            <a:r>
              <a:rPr lang="de-DE" sz="2400" b="1" dirty="0" err="1"/>
              <a:t>theory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necessary</a:t>
            </a:r>
            <a:r>
              <a:rPr lang="de-DE" sz="2400" dirty="0"/>
              <a:t> </a:t>
            </a:r>
            <a:r>
              <a:rPr lang="de-DE" sz="2400" dirty="0" err="1"/>
              <a:t>part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background</a:t>
            </a:r>
            <a:r>
              <a:rPr lang="de-DE" sz="2400" dirty="0"/>
              <a:t> </a:t>
            </a:r>
            <a:r>
              <a:rPr lang="de-DE" sz="2400" dirty="0" err="1"/>
              <a:t>everyone</a:t>
            </a:r>
            <a:r>
              <a:rPr lang="de-DE" sz="2400" dirty="0"/>
              <a:t> </a:t>
            </a:r>
            <a:r>
              <a:rPr lang="de-DE" sz="2400" dirty="0" err="1"/>
              <a:t>needs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further</a:t>
            </a:r>
            <a:r>
              <a:rPr lang="de-DE" sz="2400" dirty="0"/>
              <a:t> </a:t>
            </a:r>
            <a:r>
              <a:rPr lang="de-DE" sz="2400" dirty="0" err="1"/>
              <a:t>study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smtClean="0"/>
              <a:t>math. </a:t>
            </a:r>
          </a:p>
          <a:p>
            <a:endParaRPr lang="de-DE" sz="800" dirty="0"/>
          </a:p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review</a:t>
            </a:r>
            <a:r>
              <a:rPr lang="de-DE" sz="2400" dirty="0"/>
              <a:t> </a:t>
            </a:r>
            <a:r>
              <a:rPr lang="de-DE" sz="2400" dirty="0" err="1"/>
              <a:t>here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-school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theory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algebra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sets</a:t>
            </a:r>
            <a:r>
              <a:rPr lang="de-DE" sz="2400" dirty="0"/>
              <a:t>. </a:t>
            </a:r>
            <a:r>
              <a:rPr lang="de-DE" sz="2400" b="1" dirty="0" err="1"/>
              <a:t>Finally</a:t>
            </a:r>
            <a:r>
              <a:rPr lang="de-DE" sz="2400" b="1" dirty="0"/>
              <a:t> </a:t>
            </a:r>
            <a:r>
              <a:rPr lang="de-DE" sz="2400" b="1" dirty="0" err="1"/>
              <a:t>we</a:t>
            </a:r>
            <a:r>
              <a:rPr lang="de-DE" sz="2400" b="1" dirty="0"/>
              <a:t> will </a:t>
            </a:r>
            <a:r>
              <a:rPr lang="de-DE" sz="2400" b="1" dirty="0" err="1"/>
              <a:t>use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calculator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compute</a:t>
            </a:r>
            <a:r>
              <a:rPr lang="de-DE" sz="2400" b="1" dirty="0"/>
              <a:t> </a:t>
            </a:r>
            <a:r>
              <a:rPr lang="de-DE" sz="2400" b="1" dirty="0" err="1"/>
              <a:t>and</a:t>
            </a:r>
            <a:r>
              <a:rPr lang="de-DE" sz="2400" b="1" dirty="0"/>
              <a:t> </a:t>
            </a:r>
            <a:r>
              <a:rPr lang="de-DE" sz="2400" b="1" dirty="0" err="1"/>
              <a:t>draw</a:t>
            </a:r>
            <a:r>
              <a:rPr lang="de-DE" sz="2400" b="1" dirty="0"/>
              <a:t> </a:t>
            </a:r>
            <a:r>
              <a:rPr lang="de-DE" sz="2400" b="1" dirty="0" err="1"/>
              <a:t>Venn-diagrams</a:t>
            </a:r>
            <a:r>
              <a:rPr lang="de-DE" sz="2400" b="1" dirty="0"/>
              <a:t>. </a:t>
            </a:r>
            <a:endParaRPr lang="de-DE" sz="2400" b="1" dirty="0" smtClean="0"/>
          </a:p>
          <a:p>
            <a:endParaRPr lang="de-DE" sz="800" dirty="0"/>
          </a:p>
          <a:p>
            <a:r>
              <a:rPr lang="de-DE" sz="2400" dirty="0" smtClean="0"/>
              <a:t>A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collection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things</a:t>
            </a:r>
            <a:r>
              <a:rPr lang="de-DE" sz="2400" dirty="0"/>
              <a:t> (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its</a:t>
            </a:r>
            <a:r>
              <a:rPr lang="de-DE" sz="2400" dirty="0"/>
              <a:t> </a:t>
            </a:r>
            <a:r>
              <a:rPr lang="de-DE" sz="2400" dirty="0" err="1"/>
              <a:t>members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elements</a:t>
            </a:r>
            <a:r>
              <a:rPr lang="de-DE" sz="2400" dirty="0"/>
              <a:t>), e.g.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/>
              <a:t>prime </a:t>
            </a:r>
            <a:r>
              <a:rPr lang="de-DE" sz="2400" b="1" dirty="0" err="1"/>
              <a:t>numbers</a:t>
            </a:r>
            <a:r>
              <a:rPr lang="de-DE" sz="2400" b="1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10: </a:t>
            </a:r>
            <a:r>
              <a:rPr lang="de-DE" sz="2400" b="1" dirty="0"/>
              <a:t>A={2,3,5,7}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set</a:t>
            </a:r>
            <a:r>
              <a:rPr lang="de-DE" sz="2400" b="1" dirty="0"/>
              <a:t> B </a:t>
            </a:r>
            <a:r>
              <a:rPr lang="de-DE" sz="2400" b="1" dirty="0" err="1"/>
              <a:t>of</a:t>
            </a:r>
            <a:r>
              <a:rPr lang="de-DE" sz="2400" b="1" dirty="0"/>
              <a:t> all real </a:t>
            </a:r>
            <a:r>
              <a:rPr lang="de-DE" sz="2400" b="1" dirty="0" err="1"/>
              <a:t>solutions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polynomial</a:t>
            </a:r>
            <a:r>
              <a:rPr lang="de-DE" sz="2400" b="1" dirty="0"/>
              <a:t> </a:t>
            </a:r>
            <a:r>
              <a:rPr lang="de-DE" sz="2400" b="1" dirty="0" err="1"/>
              <a:t>equation</a:t>
            </a:r>
            <a:r>
              <a:rPr lang="de-DE" sz="2400" b="1" dirty="0"/>
              <a:t> </a:t>
            </a:r>
            <a:r>
              <a:rPr lang="de-DE" sz="2400" b="1" dirty="0" smtClean="0"/>
              <a:t>       </a:t>
            </a:r>
            <a:r>
              <a:rPr lang="de-DE" sz="2400" dirty="0" smtClean="0"/>
              <a:t>x</a:t>
            </a:r>
            <a:r>
              <a:rPr lang="de-DE" sz="2400" baseline="30000" dirty="0" smtClean="0"/>
              <a:t>4</a:t>
            </a:r>
            <a:r>
              <a:rPr lang="de-DE" sz="2400" dirty="0" smtClean="0"/>
              <a:t>-17x</a:t>
            </a:r>
            <a:r>
              <a:rPr lang="de-DE" sz="2400" baseline="30000" dirty="0" smtClean="0"/>
              <a:t>3</a:t>
            </a:r>
            <a:r>
              <a:rPr lang="de-DE" sz="2400" dirty="0" smtClean="0"/>
              <a:t>+ 101x</a:t>
            </a:r>
            <a:r>
              <a:rPr lang="de-DE" sz="2400" baseline="30000" dirty="0" smtClean="0"/>
              <a:t>2</a:t>
            </a:r>
            <a:r>
              <a:rPr lang="de-DE" sz="2400" dirty="0" smtClean="0"/>
              <a:t>-247x+210=0</a:t>
            </a:r>
            <a:r>
              <a:rPr lang="de-DE" sz="2400" dirty="0"/>
              <a:t>, i.e. B=A. B </a:t>
            </a:r>
            <a:r>
              <a:rPr lang="de-DE" sz="2400" dirty="0" err="1"/>
              <a:t>and</a:t>
            </a:r>
            <a:r>
              <a:rPr lang="de-DE" sz="2400" dirty="0"/>
              <a:t> A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dirty="0" err="1"/>
              <a:t>defined</a:t>
            </a:r>
            <a:r>
              <a:rPr lang="de-DE" sz="2400" dirty="0"/>
              <a:t> in different </a:t>
            </a:r>
            <a:r>
              <a:rPr lang="de-DE" sz="2400" dirty="0" err="1"/>
              <a:t>ways</a:t>
            </a:r>
            <a:r>
              <a:rPr lang="de-DE" sz="2400" dirty="0"/>
              <a:t>. </a:t>
            </a:r>
            <a:endParaRPr lang="de-DE" sz="2400" dirty="0" smtClean="0"/>
          </a:p>
          <a:p>
            <a:r>
              <a:rPr lang="de-DE" sz="2400" dirty="0" err="1" smtClean="0"/>
              <a:t>Let</a:t>
            </a:r>
            <a:r>
              <a:rPr lang="de-DE" sz="2400" dirty="0" smtClean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>
                <a:sym typeface="Symbol" panose="05050102010706020507" pitchFamily="18" charset="2"/>
              </a:rPr>
              <a:t></a:t>
            </a:r>
            <a:r>
              <a:rPr lang="de-DE" sz="2400" dirty="0"/>
              <a:t> = {x| x </a:t>
            </a:r>
            <a:r>
              <a:rPr lang="de-DE" sz="2400" dirty="0">
                <a:sym typeface="Symbol" panose="05050102010706020507" pitchFamily="18" charset="2"/>
              </a:rPr>
              <a:t></a:t>
            </a:r>
            <a:r>
              <a:rPr lang="de-DE" sz="2400" dirty="0"/>
              <a:t> x}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empty</a:t>
            </a:r>
            <a:r>
              <a:rPr lang="de-DE" sz="2400" b="1" dirty="0"/>
              <a:t> </a:t>
            </a:r>
            <a:r>
              <a:rPr lang="de-DE" sz="2400" b="1" dirty="0" err="1"/>
              <a:t>set</a:t>
            </a:r>
            <a:r>
              <a:rPr lang="de-DE" sz="2400" dirty="0"/>
              <a:t>.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/>
              <a:t>can</a:t>
            </a:r>
            <a:r>
              <a:rPr lang="de-DE" sz="2400" dirty="0"/>
              <a:t> form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 {</a:t>
            </a:r>
            <a:r>
              <a:rPr lang="de-DE" sz="2400" dirty="0">
                <a:sym typeface="Symbol" panose="05050102010706020507" pitchFamily="18" charset="2"/>
              </a:rPr>
              <a:t></a:t>
            </a:r>
            <a:r>
              <a:rPr lang="de-DE" sz="2400" dirty="0"/>
              <a:t>} </a:t>
            </a:r>
            <a:r>
              <a:rPr lang="de-DE" sz="2400" dirty="0" err="1"/>
              <a:t>and</a:t>
            </a:r>
            <a:r>
              <a:rPr lang="de-DE" sz="2400" dirty="0"/>
              <a:t> {{</a:t>
            </a:r>
            <a:r>
              <a:rPr lang="de-DE" sz="2400" dirty="0">
                <a:sym typeface="Symbol" panose="05050102010706020507" pitchFamily="18" charset="2"/>
              </a:rPr>
              <a:t></a:t>
            </a:r>
            <a:r>
              <a:rPr lang="de-DE" sz="2400" dirty="0"/>
              <a:t>}}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finally</a:t>
            </a:r>
            <a:r>
              <a:rPr lang="de-DE" sz="2400" dirty="0"/>
              <a:t> {</a:t>
            </a:r>
            <a:r>
              <a:rPr lang="de-DE" sz="2400" dirty="0">
                <a:sym typeface="Symbol" panose="05050102010706020507" pitchFamily="18" charset="2"/>
              </a:rPr>
              <a:t></a:t>
            </a:r>
            <a:r>
              <a:rPr lang="de-DE" sz="2400" dirty="0"/>
              <a:t>,{</a:t>
            </a:r>
            <a:r>
              <a:rPr lang="de-DE" sz="2400" dirty="0">
                <a:sym typeface="Symbol" panose="05050102010706020507" pitchFamily="18" charset="2"/>
              </a:rPr>
              <a:t></a:t>
            </a:r>
            <a:r>
              <a:rPr lang="de-DE" sz="2400" dirty="0"/>
              <a:t>},{{</a:t>
            </a:r>
            <a:r>
              <a:rPr lang="de-DE" sz="2400" dirty="0" smtClean="0">
                <a:sym typeface="Symbol" panose="05050102010706020507" pitchFamily="18" charset="2"/>
              </a:rPr>
              <a:t></a:t>
            </a:r>
            <a:r>
              <a:rPr lang="de-DE" sz="2400" dirty="0" smtClean="0"/>
              <a:t>}}}, a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. 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7137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familiar</a:t>
            </a:r>
            <a:r>
              <a:rPr lang="de-DE" sz="2400" dirty="0"/>
              <a:t> </a:t>
            </a:r>
            <a:r>
              <a:rPr lang="de-DE" sz="2400" dirty="0" err="1"/>
              <a:t>operations</a:t>
            </a:r>
            <a:r>
              <a:rPr lang="de-DE" sz="2400" dirty="0"/>
              <a:t> on </a:t>
            </a:r>
            <a:r>
              <a:rPr lang="de-DE" sz="2400" dirty="0" err="1"/>
              <a:t>sets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union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b="1" dirty="0" err="1"/>
              <a:t>intersection</a:t>
            </a:r>
            <a:r>
              <a:rPr lang="de-DE" sz="2400" dirty="0"/>
              <a:t>. </a:t>
            </a:r>
            <a:endParaRPr lang="de-DE" sz="2400" dirty="0" smtClean="0"/>
          </a:p>
          <a:p>
            <a:endParaRPr lang="de-DE" sz="800" dirty="0" smtClean="0"/>
          </a:p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 {</a:t>
            </a:r>
            <a:r>
              <a:rPr lang="de-DE" sz="2400" dirty="0" err="1"/>
              <a:t>x,y</a:t>
            </a:r>
            <a:r>
              <a:rPr lang="de-DE" sz="2400" dirty="0"/>
              <a:t>}</a:t>
            </a:r>
            <a:r>
              <a:rPr lang="de-DE" sz="2400" dirty="0">
                <a:sym typeface="Symbol" panose="05050102010706020507" pitchFamily="18" charset="2"/>
              </a:rPr>
              <a:t></a:t>
            </a:r>
            <a:r>
              <a:rPr lang="de-DE" sz="2400" dirty="0"/>
              <a:t>{z}={</a:t>
            </a:r>
            <a:r>
              <a:rPr lang="de-DE" sz="2400" dirty="0" err="1"/>
              <a:t>x,y,z</a:t>
            </a:r>
            <a:r>
              <a:rPr lang="de-DE" sz="2400" dirty="0"/>
              <a:t>} </a:t>
            </a:r>
            <a:r>
              <a:rPr lang="de-DE" sz="2400" dirty="0" err="1"/>
              <a:t>or</a:t>
            </a:r>
            <a:r>
              <a:rPr lang="de-DE" sz="2400" dirty="0"/>
              <a:t> {2,3,5,7}</a:t>
            </a:r>
            <a:r>
              <a:rPr lang="de-DE" sz="2400" dirty="0">
                <a:sym typeface="Symbol" panose="05050102010706020507" pitchFamily="18" charset="2"/>
              </a:rPr>
              <a:t></a:t>
            </a:r>
            <a:r>
              <a:rPr lang="de-DE" sz="2400" dirty="0"/>
              <a:t>{1,2,3,4}={2,3}. </a:t>
            </a:r>
            <a:endParaRPr lang="de-DE" sz="2400" dirty="0" smtClean="0"/>
          </a:p>
          <a:p>
            <a:endParaRPr lang="de-DE" sz="800" dirty="0" smtClean="0"/>
          </a:p>
          <a:p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/>
              <a:t>set</a:t>
            </a:r>
            <a:r>
              <a:rPr lang="de-DE" sz="2400" dirty="0"/>
              <a:t> A will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subsets</a:t>
            </a:r>
            <a:r>
              <a:rPr lang="de-DE" sz="2400" dirty="0"/>
              <a:t>. </a:t>
            </a:r>
            <a:endParaRPr lang="de-DE" sz="2400" dirty="0" smtClean="0"/>
          </a:p>
          <a:p>
            <a:endParaRPr lang="de-DE" sz="800" dirty="0" smtClean="0"/>
          </a:p>
          <a:p>
            <a:r>
              <a:rPr lang="de-DE" sz="2400" dirty="0" smtClean="0"/>
              <a:t>In </a:t>
            </a:r>
            <a:r>
              <a:rPr lang="de-DE" sz="2400" dirty="0" err="1"/>
              <a:t>fact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A </a:t>
            </a:r>
            <a:r>
              <a:rPr lang="de-DE" sz="2400" dirty="0" err="1"/>
              <a:t>has</a:t>
            </a:r>
            <a:r>
              <a:rPr lang="de-DE" sz="2400" dirty="0"/>
              <a:t> n </a:t>
            </a:r>
            <a:r>
              <a:rPr lang="de-DE" sz="2400" dirty="0" err="1"/>
              <a:t>elements</a:t>
            </a:r>
            <a:r>
              <a:rPr lang="de-DE" sz="2400" dirty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/>
              <a:t>A </a:t>
            </a:r>
            <a:r>
              <a:rPr lang="de-DE" sz="2400" dirty="0" err="1"/>
              <a:t>has</a:t>
            </a:r>
            <a:r>
              <a:rPr lang="de-DE" sz="2400" dirty="0"/>
              <a:t> 2</a:t>
            </a:r>
            <a:r>
              <a:rPr lang="de-DE" sz="2400" baseline="30000" dirty="0"/>
              <a:t>n</a:t>
            </a:r>
            <a:r>
              <a:rPr lang="de-DE" sz="2400" dirty="0"/>
              <a:t> </a:t>
            </a:r>
            <a:r>
              <a:rPr lang="de-DE" sz="2400" dirty="0" err="1"/>
              <a:t>subsets</a:t>
            </a:r>
            <a:r>
              <a:rPr lang="de-DE" sz="2400" dirty="0"/>
              <a:t>. </a:t>
            </a:r>
            <a:endParaRPr lang="de-DE" sz="2400" dirty="0" smtClean="0"/>
          </a:p>
          <a:p>
            <a:endParaRPr lang="de-DE" sz="800" dirty="0" smtClean="0"/>
          </a:p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gather</a:t>
            </a:r>
            <a:r>
              <a:rPr lang="de-DE" sz="2400" dirty="0"/>
              <a:t> all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subsets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collection</a:t>
            </a:r>
            <a:r>
              <a:rPr lang="de-DE" sz="2400" dirty="0"/>
              <a:t>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/>
              <a:t>power </a:t>
            </a:r>
            <a:r>
              <a:rPr lang="de-DE" sz="2400" b="1" dirty="0" err="1"/>
              <a:t>set</a:t>
            </a:r>
            <a:r>
              <a:rPr lang="de-DE" sz="2400" b="1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A. </a:t>
            </a:r>
            <a:endParaRPr lang="de-DE" sz="2400" dirty="0" smtClean="0"/>
          </a:p>
          <a:p>
            <a:endParaRPr lang="de-DE" sz="800" dirty="0"/>
          </a:p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b="1" dirty="0"/>
              <a:t>power </a:t>
            </a:r>
            <a:r>
              <a:rPr lang="de-DE" sz="2400" b="1" dirty="0" err="1"/>
              <a:t>set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{0,1}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{</a:t>
            </a:r>
            <a:r>
              <a:rPr lang="de-DE" sz="2400" dirty="0">
                <a:sym typeface="Symbol" panose="05050102010706020507" pitchFamily="18" charset="2"/>
              </a:rPr>
              <a:t></a:t>
            </a:r>
            <a:r>
              <a:rPr lang="de-DE" sz="2400" dirty="0"/>
              <a:t>,{0},{1},{0,1}}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b="1" dirty="0"/>
              <a:t>power </a:t>
            </a:r>
            <a:r>
              <a:rPr lang="de-DE" sz="2400" b="1" dirty="0" err="1"/>
              <a:t>set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>
                <a:sym typeface="Symbol" panose="05050102010706020507" pitchFamily="18" charset="2"/>
              </a:rPr>
              <a:t></a:t>
            </a:r>
            <a:r>
              <a:rPr lang="de-DE" sz="2400" b="1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{</a:t>
            </a:r>
            <a:r>
              <a:rPr lang="de-DE" sz="2400" dirty="0">
                <a:sym typeface="Symbol" panose="05050102010706020507" pitchFamily="18" charset="2"/>
              </a:rPr>
              <a:t></a:t>
            </a:r>
            <a:r>
              <a:rPr lang="de-DE" sz="2400" dirty="0"/>
              <a:t>}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b="1" dirty="0"/>
              <a:t>power </a:t>
            </a:r>
            <a:r>
              <a:rPr lang="de-DE" sz="2400" b="1" dirty="0" err="1"/>
              <a:t>set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{</a:t>
            </a:r>
            <a:r>
              <a:rPr lang="de-DE" sz="2400" b="1" dirty="0">
                <a:sym typeface="Symbol" panose="05050102010706020507" pitchFamily="18" charset="2"/>
              </a:rPr>
              <a:t></a:t>
            </a:r>
            <a:r>
              <a:rPr lang="de-DE" sz="2400" b="1" dirty="0"/>
              <a:t>} </a:t>
            </a:r>
            <a:r>
              <a:rPr lang="de-DE" sz="2400" dirty="0" err="1"/>
              <a:t>is</a:t>
            </a:r>
            <a:r>
              <a:rPr lang="de-DE" sz="2400" dirty="0"/>
              <a:t> {</a:t>
            </a:r>
            <a:r>
              <a:rPr lang="de-DE" sz="2400" dirty="0">
                <a:sym typeface="Symbol" panose="05050102010706020507" pitchFamily="18" charset="2"/>
              </a:rPr>
              <a:t></a:t>
            </a:r>
            <a:r>
              <a:rPr lang="de-DE" sz="2400" dirty="0"/>
              <a:t>,{</a:t>
            </a:r>
            <a:r>
              <a:rPr lang="de-DE" sz="2400" dirty="0">
                <a:sym typeface="Symbol" panose="05050102010706020507" pitchFamily="18" charset="2"/>
              </a:rPr>
              <a:t></a:t>
            </a:r>
            <a:r>
              <a:rPr lang="de-DE" sz="2400" dirty="0"/>
              <a:t>}}.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9512" y="1196752"/>
            <a:ext cx="87852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 smtClean="0"/>
              <a:t>2. The </a:t>
            </a:r>
            <a:r>
              <a:rPr lang="de-DE" b="1" dirty="0" err="1" smtClean="0"/>
              <a:t>AddIn</a:t>
            </a:r>
            <a:r>
              <a:rPr lang="de-DE" b="1" dirty="0" smtClean="0"/>
              <a:t> „REAL SETS“ </a:t>
            </a:r>
            <a:r>
              <a:rPr lang="de-DE" b="1" dirty="0" err="1" smtClean="0"/>
              <a:t>for</a:t>
            </a:r>
            <a:r>
              <a:rPr lang="de-DE" b="1" dirty="0" smtClean="0"/>
              <a:t> ClassPad330</a:t>
            </a:r>
            <a:r>
              <a:rPr lang="de-DE" b="1" dirty="0" smtClean="0"/>
              <a:t>:</a:t>
            </a:r>
          </a:p>
          <a:p>
            <a:endParaRPr lang="de-DE" sz="800" b="1" dirty="0" smtClean="0"/>
          </a:p>
          <a:p>
            <a:r>
              <a:rPr lang="de-DE" sz="2400" dirty="0"/>
              <a:t>The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wrote</a:t>
            </a:r>
            <a:r>
              <a:rPr lang="de-DE" sz="2400" dirty="0"/>
              <a:t> a </a:t>
            </a:r>
            <a:r>
              <a:rPr lang="de-DE" sz="2400" dirty="0" err="1"/>
              <a:t>program</a:t>
            </a:r>
            <a:r>
              <a:rPr lang="de-DE" sz="2400" dirty="0"/>
              <a:t> in C</a:t>
            </a:r>
            <a:r>
              <a:rPr lang="de-DE" sz="2400" baseline="30000" dirty="0"/>
              <a:t>++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/>
              <a:t>the</a:t>
            </a:r>
            <a:r>
              <a:rPr lang="de-DE" sz="2400" dirty="0"/>
              <a:t> CASIO-SDK (</a:t>
            </a:r>
            <a:r>
              <a:rPr lang="de-DE" sz="2400" dirty="0" err="1"/>
              <a:t>software</a:t>
            </a:r>
            <a:r>
              <a:rPr lang="de-DE" sz="2400" dirty="0"/>
              <a:t> </a:t>
            </a:r>
            <a:r>
              <a:rPr lang="de-DE" sz="2400" dirty="0" err="1"/>
              <a:t>development</a:t>
            </a:r>
            <a:r>
              <a:rPr lang="de-DE" sz="2400" dirty="0"/>
              <a:t> </a:t>
            </a:r>
            <a:r>
              <a:rPr lang="de-DE" sz="2400" dirty="0" err="1"/>
              <a:t>kid</a:t>
            </a:r>
            <a:r>
              <a:rPr lang="de-DE" sz="2400" dirty="0"/>
              <a:t>)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compile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source</a:t>
            </a:r>
            <a:r>
              <a:rPr lang="de-DE" sz="2400" dirty="0"/>
              <a:t> </a:t>
            </a:r>
            <a:r>
              <a:rPr lang="de-DE" sz="2400" dirty="0" err="1"/>
              <a:t>program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a </a:t>
            </a:r>
            <a:r>
              <a:rPr lang="de-DE" sz="2400" dirty="0" err="1"/>
              <a:t>ClassPad</a:t>
            </a:r>
            <a:r>
              <a:rPr lang="de-DE" sz="2400" dirty="0"/>
              <a:t> </a:t>
            </a:r>
            <a:r>
              <a:rPr lang="de-DE" sz="2400" dirty="0" err="1"/>
              <a:t>AddIn</a:t>
            </a:r>
            <a:r>
              <a:rPr lang="de-DE" sz="2400" dirty="0" smtClean="0"/>
              <a:t>.</a:t>
            </a:r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37666" y="3284983"/>
            <a:ext cx="1718310" cy="255651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25898" y="3275158"/>
            <a:ext cx="1718310" cy="255651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4"/>
          <a:stretch>
            <a:fillRect/>
          </a:stretch>
        </p:blipFill>
        <p:spPr>
          <a:xfrm>
            <a:off x="6814130" y="3284983"/>
            <a:ext cx="1718310" cy="25565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1691429" cy="2537143"/>
          </a:xfrm>
          <a:prstGeom prst="rect">
            <a:avLst/>
          </a:prstGeom>
          <a:ln w="12700" cap="sq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78522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 smtClean="0"/>
              <a:t>3. </a:t>
            </a:r>
            <a:r>
              <a:rPr lang="de-DE" b="1" dirty="0"/>
              <a:t>The </a:t>
            </a:r>
            <a:r>
              <a:rPr lang="de-DE" b="1" dirty="0" err="1"/>
              <a:t>AddIn</a:t>
            </a:r>
            <a:r>
              <a:rPr lang="de-DE" b="1" dirty="0"/>
              <a:t> </a:t>
            </a:r>
            <a:r>
              <a:rPr lang="de-DE" b="1" dirty="0" smtClean="0"/>
              <a:t>„VENN4SETS“ </a:t>
            </a:r>
            <a:r>
              <a:rPr lang="de-DE" b="1" dirty="0" err="1"/>
              <a:t>for</a:t>
            </a:r>
            <a:r>
              <a:rPr lang="de-DE" b="1" dirty="0"/>
              <a:t> ClassPad330:</a:t>
            </a:r>
          </a:p>
          <a:p>
            <a:endParaRPr lang="de-DE" sz="800" b="1" dirty="0"/>
          </a:p>
          <a:p>
            <a:r>
              <a:rPr lang="de-DE" sz="2400" dirty="0" smtClean="0"/>
              <a:t>Other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wrote</a:t>
            </a:r>
            <a:r>
              <a:rPr lang="de-DE" sz="2400" dirty="0"/>
              <a:t> a </a:t>
            </a:r>
            <a:r>
              <a:rPr lang="de-DE" sz="2400" dirty="0" err="1"/>
              <a:t>program</a:t>
            </a:r>
            <a:r>
              <a:rPr lang="de-DE" sz="2400" dirty="0"/>
              <a:t> in C</a:t>
            </a:r>
            <a:r>
              <a:rPr lang="de-DE" sz="2400" baseline="30000" dirty="0"/>
              <a:t>++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/>
              <a:t>the</a:t>
            </a:r>
            <a:r>
              <a:rPr lang="de-DE" sz="2400" dirty="0"/>
              <a:t> CASIO-SDK (</a:t>
            </a:r>
            <a:r>
              <a:rPr lang="de-DE" sz="2400" dirty="0" err="1"/>
              <a:t>software</a:t>
            </a:r>
            <a:r>
              <a:rPr lang="de-DE" sz="2400" dirty="0"/>
              <a:t> </a:t>
            </a:r>
            <a:r>
              <a:rPr lang="de-DE" sz="2400" dirty="0" err="1"/>
              <a:t>development</a:t>
            </a:r>
            <a:r>
              <a:rPr lang="de-DE" sz="2400" dirty="0"/>
              <a:t> </a:t>
            </a:r>
            <a:r>
              <a:rPr lang="de-DE" sz="2400" dirty="0" err="1"/>
              <a:t>kid</a:t>
            </a:r>
            <a:r>
              <a:rPr lang="de-DE" sz="2400" dirty="0"/>
              <a:t>)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compile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source</a:t>
            </a:r>
            <a:r>
              <a:rPr lang="de-DE" sz="2400" dirty="0"/>
              <a:t> </a:t>
            </a:r>
            <a:r>
              <a:rPr lang="de-DE" sz="2400" dirty="0" err="1"/>
              <a:t>program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a </a:t>
            </a:r>
            <a:r>
              <a:rPr lang="de-DE" sz="2400" dirty="0" err="1"/>
              <a:t>ClassPad</a:t>
            </a:r>
            <a:r>
              <a:rPr lang="de-DE" sz="2400" dirty="0"/>
              <a:t> </a:t>
            </a:r>
            <a:r>
              <a:rPr lang="de-DE" sz="2400" dirty="0" err="1"/>
              <a:t>AddIn</a:t>
            </a:r>
            <a:r>
              <a:rPr lang="de-DE" sz="2400" dirty="0" smtClean="0"/>
              <a:t>.</a:t>
            </a:r>
          </a:p>
          <a:p>
            <a:endParaRPr lang="de-DE" sz="800" dirty="0"/>
          </a:p>
          <a:p>
            <a:r>
              <a:rPr lang="de-DE" sz="2400" dirty="0" err="1" smtClean="0">
                <a:sym typeface="Symbol" panose="05050102010706020507" pitchFamily="18" charset="2"/>
              </a:rPr>
              <a:t>Let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be</a:t>
            </a:r>
            <a:r>
              <a:rPr lang="de-DE" sz="2400" dirty="0" smtClean="0">
                <a:sym typeface="Symbol" panose="05050102010706020507" pitchFamily="18" charset="2"/>
              </a:rPr>
              <a:t>    =</a:t>
            </a:r>
            <a:r>
              <a:rPr lang="de-DE" sz="2400" dirty="0" smtClean="0"/>
              <a:t>{0,1,2,3,…,99,100}, </a:t>
            </a:r>
          </a:p>
          <a:p>
            <a:r>
              <a:rPr lang="de-DE" sz="2400" dirty="0" smtClean="0"/>
              <a:t>         </a:t>
            </a:r>
            <a:r>
              <a:rPr lang="de-DE" sz="2000" dirty="0" smtClean="0"/>
              <a:t>     </a:t>
            </a:r>
            <a:r>
              <a:rPr lang="de-DE" sz="2400" dirty="0" smtClean="0"/>
              <a:t> A</a:t>
            </a:r>
            <a:r>
              <a:rPr lang="de-DE" sz="2400" dirty="0" smtClean="0">
                <a:sym typeface="Symbol" panose="05050102010706020507" pitchFamily="18" charset="2"/>
              </a:rPr>
              <a:t>=</a:t>
            </a:r>
            <a:r>
              <a:rPr lang="de-DE" sz="2400" dirty="0" smtClean="0"/>
              <a:t>{0,2,4,6,…,98,100</a:t>
            </a:r>
            <a:r>
              <a:rPr lang="de-DE" sz="2400" dirty="0"/>
              <a:t>}, </a:t>
            </a:r>
            <a:r>
              <a:rPr lang="de-DE" sz="2400" dirty="0" smtClean="0"/>
              <a:t>    </a:t>
            </a:r>
            <a:r>
              <a:rPr lang="de-DE" sz="2400" dirty="0" smtClean="0">
                <a:sym typeface="Symbol" panose="05050102010706020507" pitchFamily="18" charset="2"/>
              </a:rPr>
              <a:t>B=</a:t>
            </a:r>
            <a:r>
              <a:rPr lang="de-DE" sz="2400" dirty="0" smtClean="0"/>
              <a:t>{0,3,6,9,…,96,99}, </a:t>
            </a:r>
          </a:p>
          <a:p>
            <a:r>
              <a:rPr lang="de-DE" sz="2400" dirty="0" smtClean="0"/>
              <a:t>              C</a:t>
            </a:r>
            <a:r>
              <a:rPr lang="de-DE" sz="2400" dirty="0" smtClean="0">
                <a:sym typeface="Symbol" panose="05050102010706020507" pitchFamily="18" charset="2"/>
              </a:rPr>
              <a:t>=</a:t>
            </a:r>
            <a:r>
              <a:rPr lang="de-DE" sz="2400" dirty="0" smtClean="0"/>
              <a:t>{0,5,10,15,…,95,100</a:t>
            </a:r>
            <a:r>
              <a:rPr lang="de-DE" sz="2400" dirty="0"/>
              <a:t>}, </a:t>
            </a:r>
            <a:r>
              <a:rPr lang="de-DE" sz="2400" dirty="0" smtClean="0"/>
              <a:t>D</a:t>
            </a:r>
            <a:r>
              <a:rPr lang="de-DE" sz="2400" dirty="0" smtClean="0">
                <a:sym typeface="Symbol" panose="05050102010706020507" pitchFamily="18" charset="2"/>
              </a:rPr>
              <a:t>=</a:t>
            </a:r>
            <a:r>
              <a:rPr lang="de-DE" sz="2400" dirty="0" smtClean="0"/>
              <a:t>{0,7,14,21,…,91,98} 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138" y="3896826"/>
            <a:ext cx="1718310" cy="25565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66" y="3896826"/>
            <a:ext cx="1718310" cy="25565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906" y="3896826"/>
            <a:ext cx="1718310" cy="25565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16193"/>
            <a:ext cx="1691429" cy="2537143"/>
          </a:xfrm>
          <a:prstGeom prst="rect">
            <a:avLst/>
          </a:prstGeom>
          <a:ln w="12700" cap="sq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852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4. THE PROGRAM “STROVENN” FOR </a:t>
            </a:r>
            <a:r>
              <a:rPr lang="en-US" b="1" dirty="0" smtClean="0"/>
              <a:t>CP400</a:t>
            </a:r>
            <a:endParaRPr lang="de-DE" b="1" dirty="0"/>
          </a:p>
          <a:p>
            <a:endParaRPr lang="en-US" sz="8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program </a:t>
            </a:r>
            <a:r>
              <a:rPr lang="en-US" sz="2400" b="1" dirty="0" err="1"/>
              <a:t>StrOVenn</a:t>
            </a:r>
            <a:r>
              <a:rPr lang="en-US" sz="2400" b="1" dirty="0"/>
              <a:t> </a:t>
            </a:r>
            <a:r>
              <a:rPr lang="en-US" sz="2400" dirty="0"/>
              <a:t>works with sets, which are </a:t>
            </a:r>
            <a:r>
              <a:rPr lang="en-US" sz="2400" b="1" dirty="0"/>
              <a:t>Str</a:t>
            </a:r>
            <a:r>
              <a:rPr lang="en-US" sz="2400" dirty="0"/>
              <a:t>ing-variables. The </a:t>
            </a:r>
            <a:r>
              <a:rPr lang="en-US" sz="2400" b="1" dirty="0"/>
              <a:t>O</a:t>
            </a:r>
            <a:r>
              <a:rPr lang="en-US" sz="2400" dirty="0"/>
              <a:t>utput is a </a:t>
            </a:r>
            <a:r>
              <a:rPr lang="en-US" sz="2400" b="1" dirty="0"/>
              <a:t>Venn</a:t>
            </a:r>
            <a:r>
              <a:rPr lang="en-US" sz="2400" dirty="0"/>
              <a:t>-diagram. Therefore the program is named </a:t>
            </a:r>
            <a:r>
              <a:rPr lang="en-US" sz="2400" b="1" dirty="0" err="1"/>
              <a:t>StrOVenn</a:t>
            </a:r>
            <a:r>
              <a:rPr lang="en-US" sz="2400" dirty="0"/>
              <a:t>. The syntax of the input is </a:t>
            </a:r>
            <a:endParaRPr lang="en-US" sz="2400" dirty="0" smtClean="0"/>
          </a:p>
          <a:p>
            <a:endParaRPr lang="de-DE" sz="800" dirty="0"/>
          </a:p>
          <a:p>
            <a:r>
              <a:rPr lang="en-US" sz="2400" b="1" dirty="0" err="1"/>
              <a:t>StrOVenn</a:t>
            </a:r>
            <a:r>
              <a:rPr lang="en-US" sz="2400" b="1" dirty="0"/>
              <a:t>(Ω,A,B,C,D,4,2,1) </a:t>
            </a:r>
            <a:r>
              <a:rPr lang="en-US" sz="2400" dirty="0"/>
              <a:t>or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800" b="1" dirty="0"/>
          </a:p>
          <a:p>
            <a:r>
              <a:rPr lang="en-US" sz="2400" b="1" dirty="0" err="1" smtClean="0"/>
              <a:t>StrOVenn</a:t>
            </a:r>
            <a:r>
              <a:rPr lang="en-US" sz="2400" b="1" dirty="0" smtClean="0"/>
              <a:t>(Ω,A,B,C,dummy,3,2,1</a:t>
            </a:r>
            <a:r>
              <a:rPr lang="en-US" sz="2400" b="1" dirty="0"/>
              <a:t>) </a:t>
            </a:r>
            <a:r>
              <a:rPr lang="en-US" sz="2400" dirty="0"/>
              <a:t>or</a:t>
            </a:r>
            <a:endParaRPr lang="de-DE" sz="2400" dirty="0"/>
          </a:p>
          <a:p>
            <a:endParaRPr lang="de-DE" sz="800" b="1" dirty="0" smtClean="0"/>
          </a:p>
          <a:p>
            <a:r>
              <a:rPr lang="de-DE" sz="2400" b="1" dirty="0" err="1" smtClean="0"/>
              <a:t>StrOVenn</a:t>
            </a:r>
            <a:r>
              <a:rPr lang="de-DE" sz="2400" b="1" dirty="0" smtClean="0"/>
              <a:t>(Ω,A,B,dummy,dummy,2,2,1</a:t>
            </a:r>
            <a:r>
              <a:rPr lang="de-DE" sz="2400" b="1" dirty="0"/>
              <a:t>). </a:t>
            </a:r>
            <a:endParaRPr lang="de-DE" sz="2400" b="1" dirty="0" smtClean="0"/>
          </a:p>
          <a:p>
            <a:endParaRPr lang="de-DE" sz="1000" b="1" dirty="0"/>
          </a:p>
          <a:p>
            <a:r>
              <a:rPr lang="en-US" sz="2400" dirty="0"/>
              <a:t>The last parameter 1</a:t>
            </a:r>
            <a:r>
              <a:rPr lang="en-US" sz="2400" b="1" dirty="0"/>
              <a:t> </a:t>
            </a:r>
            <a:r>
              <a:rPr lang="en-US" sz="2400" dirty="0"/>
              <a:t>describes the type of data: numeric or alpha-numeric sets. Later the parameter 0 in the last position should be for the single type: numeric sets. Finally the fixed parameter 2 stands for a color Venn-diagram (ClassPad400) or 1 for a black/white diagram (ClassPad330).</a:t>
            </a:r>
            <a:endParaRPr lang="de-DE" sz="2400" dirty="0"/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431800" y="179388"/>
            <a:ext cx="59055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Sets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Venn-Diagrams</a:t>
            </a:r>
            <a:endParaRPr lang="de-DE" dirty="0"/>
          </a:p>
        </p:txBody>
      </p:sp>
      <p:pic>
        <p:nvPicPr>
          <p:cNvPr id="15363" name="Picture 4" descr="Casio_fx-CP400_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96752"/>
            <a:ext cx="38385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54737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/>
              <a:t>The </a:t>
            </a:r>
            <a:r>
              <a:rPr lang="de-DE" b="1" dirty="0" err="1"/>
              <a:t>tool</a:t>
            </a:r>
            <a:r>
              <a:rPr lang="de-DE" b="1" dirty="0"/>
              <a:t> – </a:t>
            </a:r>
            <a:r>
              <a:rPr lang="de-DE" b="1" dirty="0" err="1"/>
              <a:t>ClassPad</a:t>
            </a:r>
            <a:r>
              <a:rPr lang="de-DE" b="1" dirty="0"/>
              <a:t> </a:t>
            </a:r>
            <a:r>
              <a:rPr lang="de-DE" b="1" dirty="0" smtClean="0"/>
              <a:t>400</a:t>
            </a:r>
          </a:p>
          <a:p>
            <a:endParaRPr lang="de-DE" sz="1000" dirty="0" smtClean="0">
              <a:sym typeface="Symbol" panose="05050102010706020507" pitchFamily="18" charset="2"/>
            </a:endParaRPr>
          </a:p>
          <a:p>
            <a:endParaRPr lang="de-DE" sz="1000" dirty="0">
              <a:sym typeface="Symbol" panose="05050102010706020507" pitchFamily="18" charset="2"/>
            </a:endParaRPr>
          </a:p>
          <a:p>
            <a:endParaRPr lang="de-DE" sz="1000" dirty="0" smtClean="0">
              <a:sym typeface="Symbol" panose="05050102010706020507" pitchFamily="18" charset="2"/>
            </a:endParaRPr>
          </a:p>
          <a:p>
            <a:endParaRPr lang="de-DE" sz="1000" dirty="0" smtClean="0">
              <a:sym typeface="Symbol" panose="05050102010706020507" pitchFamily="18" charset="2"/>
            </a:endParaRPr>
          </a:p>
          <a:p>
            <a:r>
              <a:rPr lang="de-DE" sz="2400" dirty="0" err="1" smtClean="0">
                <a:sym typeface="Symbol" panose="05050102010706020507" pitchFamily="18" charset="2"/>
              </a:rPr>
              <a:t>Again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let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>
                <a:sym typeface="Symbol" panose="05050102010706020507" pitchFamily="18" charset="2"/>
              </a:rPr>
              <a:t>be</a:t>
            </a:r>
            <a:r>
              <a:rPr lang="de-DE" sz="2400" dirty="0">
                <a:sym typeface="Symbol" panose="05050102010706020507" pitchFamily="18" charset="2"/>
              </a:rPr>
              <a:t>  </a:t>
            </a:r>
            <a:endParaRPr lang="de-DE" sz="2400" dirty="0" smtClean="0">
              <a:sym typeface="Symbol" panose="05050102010706020507" pitchFamily="18" charset="2"/>
            </a:endParaRPr>
          </a:p>
          <a:p>
            <a:r>
              <a:rPr lang="de-DE" sz="800" dirty="0" smtClean="0">
                <a:sym typeface="Symbol" panose="05050102010706020507" pitchFamily="18" charset="2"/>
              </a:rPr>
              <a:t>  </a:t>
            </a:r>
          </a:p>
          <a:p>
            <a:r>
              <a:rPr lang="de-DE" dirty="0" smtClean="0">
                <a:sym typeface="Symbol" panose="05050102010706020507" pitchFamily="18" charset="2"/>
              </a:rPr>
              <a:t>=</a:t>
            </a:r>
            <a:r>
              <a:rPr lang="de-DE" dirty="0" smtClean="0"/>
              <a:t>“{0,1,2,3,4,5,…,</a:t>
            </a:r>
            <a:r>
              <a:rPr lang="de-DE" dirty="0"/>
              <a:t>99,100</a:t>
            </a:r>
            <a:r>
              <a:rPr lang="de-DE" dirty="0" smtClean="0"/>
              <a:t>}“ </a:t>
            </a:r>
          </a:p>
          <a:p>
            <a:endParaRPr lang="de-DE" sz="800" dirty="0"/>
          </a:p>
          <a:p>
            <a:r>
              <a:rPr lang="de-DE" dirty="0" smtClean="0"/>
              <a:t>A</a:t>
            </a:r>
            <a:r>
              <a:rPr lang="de-DE" dirty="0" smtClean="0">
                <a:sym typeface="Symbol" panose="05050102010706020507" pitchFamily="18" charset="2"/>
              </a:rPr>
              <a:t>=</a:t>
            </a:r>
            <a:r>
              <a:rPr lang="de-DE" dirty="0" smtClean="0"/>
              <a:t>“{0,2,4,6,8,10,…,</a:t>
            </a:r>
            <a:r>
              <a:rPr lang="de-DE" dirty="0"/>
              <a:t>98,100</a:t>
            </a:r>
            <a:r>
              <a:rPr lang="de-DE" dirty="0" smtClean="0"/>
              <a:t>}“ </a:t>
            </a:r>
          </a:p>
          <a:p>
            <a:endParaRPr lang="de-DE" sz="800" dirty="0" smtClean="0"/>
          </a:p>
          <a:p>
            <a:r>
              <a:rPr lang="de-DE" dirty="0" smtClean="0">
                <a:sym typeface="Symbol" panose="05050102010706020507" pitchFamily="18" charset="2"/>
              </a:rPr>
              <a:t>B=</a:t>
            </a:r>
            <a:r>
              <a:rPr lang="de-DE" dirty="0" smtClean="0"/>
              <a:t>“{0,3,6,9,12,14,…,</a:t>
            </a:r>
            <a:r>
              <a:rPr lang="de-DE" dirty="0"/>
              <a:t>96,99</a:t>
            </a:r>
            <a:r>
              <a:rPr lang="de-DE" dirty="0" smtClean="0"/>
              <a:t>}“</a:t>
            </a:r>
          </a:p>
          <a:p>
            <a:r>
              <a:rPr lang="de-DE" sz="800" dirty="0" smtClean="0"/>
              <a:t> </a:t>
            </a:r>
            <a:endParaRPr lang="de-DE" sz="800" dirty="0"/>
          </a:p>
          <a:p>
            <a:r>
              <a:rPr lang="de-DE" dirty="0" smtClean="0"/>
              <a:t>C</a:t>
            </a:r>
            <a:r>
              <a:rPr lang="de-DE" dirty="0" smtClean="0">
                <a:sym typeface="Symbol" panose="05050102010706020507" pitchFamily="18" charset="2"/>
              </a:rPr>
              <a:t>=</a:t>
            </a:r>
            <a:r>
              <a:rPr lang="de-DE" dirty="0" smtClean="0"/>
              <a:t>“{0,5,10,15,20,…,</a:t>
            </a:r>
            <a:r>
              <a:rPr lang="de-DE" dirty="0"/>
              <a:t>95,100</a:t>
            </a:r>
            <a:r>
              <a:rPr lang="de-DE" dirty="0" smtClean="0"/>
              <a:t>}“ </a:t>
            </a:r>
          </a:p>
          <a:p>
            <a:endParaRPr lang="de-DE" sz="800" dirty="0"/>
          </a:p>
          <a:p>
            <a:r>
              <a:rPr lang="de-DE" dirty="0" smtClean="0"/>
              <a:t>D</a:t>
            </a:r>
            <a:r>
              <a:rPr lang="de-DE" dirty="0" smtClean="0">
                <a:sym typeface="Symbol" panose="05050102010706020507" pitchFamily="18" charset="2"/>
              </a:rPr>
              <a:t>=</a:t>
            </a:r>
            <a:r>
              <a:rPr lang="de-DE" dirty="0" smtClean="0"/>
              <a:t>“{0,7,14,21,28,…,</a:t>
            </a:r>
            <a:r>
              <a:rPr lang="de-DE" dirty="0"/>
              <a:t>91,98</a:t>
            </a:r>
            <a:r>
              <a:rPr lang="de-DE" dirty="0" smtClean="0"/>
              <a:t>}“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Vorlage">
  <a:themeElements>
    <a:clrScheme name="Benutzerdefinier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99B1C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owerpoin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K:\n4100\Werbung\PPT\Powerpoint_Vorlage.pot</Template>
  <TotalTime>0</TotalTime>
  <Words>1016</Words>
  <Application>Microsoft Office PowerPoint</Application>
  <PresentationFormat>Bildschirmpräsentation (4:3)</PresentationFormat>
  <Paragraphs>132</Paragraphs>
  <Slides>14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Symbol</vt:lpstr>
      <vt:lpstr>ヒラギノ角ゴ Pro W3</vt:lpstr>
      <vt:lpstr>Powerpoint_Vorlage</vt:lpstr>
      <vt:lpstr>Understanding of Sets and Venn-Diagrams</vt:lpstr>
      <vt:lpstr>Understanding of Sets and Venn-Diagrams</vt:lpstr>
      <vt:lpstr>Understanding of Sets and Venn-Diagrams</vt:lpstr>
      <vt:lpstr>Understanding of Sets and Venn-Diagrams</vt:lpstr>
      <vt:lpstr>Understanding of Sets and Venn-Diagrams</vt:lpstr>
      <vt:lpstr>Understanding of Sets and Venn-Diagrams</vt:lpstr>
      <vt:lpstr>Understanding of Sets and Venn-Diagrams</vt:lpstr>
      <vt:lpstr>Understanding of Sets and Venn-Diagrams</vt:lpstr>
      <vt:lpstr>Understanding of Sets and Venn-Diagrams</vt:lpstr>
      <vt:lpstr>Understanding of Sets and Venn-Diagrams</vt:lpstr>
      <vt:lpstr>Understanding of Sets and Venn-Diagrams</vt:lpstr>
      <vt:lpstr>PowerPoint-Präsentation</vt:lpstr>
      <vt:lpstr>PowerPoint-Präsentation</vt:lpstr>
      <vt:lpstr>Understanding of Sets and Venn-Diagrams</vt:lpstr>
    </vt:vector>
  </TitlesOfParts>
  <Company>HTW Dresden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</dc:title>
  <dc:subject>Conference</dc:subject>
  <dc:creator>Paditz</dc:creator>
  <cp:lastModifiedBy>Paditz</cp:lastModifiedBy>
  <cp:revision>175</cp:revision>
  <cp:lastPrinted>2016-07-21T09:39:49Z</cp:lastPrinted>
  <dcterms:created xsi:type="dcterms:W3CDTF">2013-11-18T18:40:39Z</dcterms:created>
  <dcterms:modified xsi:type="dcterms:W3CDTF">2016-07-22T10:44:22Z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earbeiter">
    <vt:lpwstr>H. Mustermann</vt:lpwstr>
  </property>
</Properties>
</file>